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30"/>
  </p:notesMasterIdLst>
  <p:sldIdLst>
    <p:sldId id="256" r:id="rId2"/>
    <p:sldId id="258" r:id="rId3"/>
    <p:sldId id="259" r:id="rId4"/>
    <p:sldId id="342" r:id="rId5"/>
    <p:sldId id="343" r:id="rId6"/>
    <p:sldId id="344" r:id="rId7"/>
    <p:sldId id="345" r:id="rId8"/>
    <p:sldId id="315" r:id="rId9"/>
    <p:sldId id="316" r:id="rId10"/>
    <p:sldId id="309" r:id="rId11"/>
    <p:sldId id="317" r:id="rId12"/>
    <p:sldId id="346" r:id="rId13"/>
    <p:sldId id="347" r:id="rId14"/>
    <p:sldId id="348" r:id="rId15"/>
    <p:sldId id="349" r:id="rId16"/>
    <p:sldId id="319" r:id="rId17"/>
    <p:sldId id="350" r:id="rId18"/>
    <p:sldId id="321" r:id="rId19"/>
    <p:sldId id="351" r:id="rId20"/>
    <p:sldId id="324" r:id="rId21"/>
    <p:sldId id="325" r:id="rId22"/>
    <p:sldId id="356" r:id="rId23"/>
    <p:sldId id="326" r:id="rId24"/>
    <p:sldId id="352" r:id="rId25"/>
    <p:sldId id="353" r:id="rId26"/>
    <p:sldId id="354" r:id="rId27"/>
    <p:sldId id="355" r:id="rId28"/>
    <p:sldId id="284" r:id="rId29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Righteous" panose="02010506000000020000" pitchFamily="2" charset="0"/>
      <p:regular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9793FD-432A-4CDB-9C21-CED97C3258A6}">
  <a:tblStyle styleId="{0F9793FD-432A-4CDB-9C21-CED97C3258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428"/>
  </p:normalViewPr>
  <p:slideViewPr>
    <p:cSldViewPr snapToGrid="0">
      <p:cViewPr>
        <p:scale>
          <a:sx n="165" d="100"/>
          <a:sy n="165" d="100"/>
        </p:scale>
        <p:origin x="128" y="-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edab296b8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edab296b8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1321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839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52025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130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499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106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27061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9d9750f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9d9750f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54685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47077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0672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edab296b8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edab296b8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61298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13850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82832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77547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04028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70249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75093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27770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f58d6fef3e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f58d6fef3e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9d9750f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9d9750f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9d9750f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9d9750f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791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f59d9750f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f59d9750f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3200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0435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13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26c6b1b8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3048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f2779dbb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f2779dbb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8904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4778500" y="833888"/>
            <a:ext cx="3650400" cy="27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778500" y="3791788"/>
            <a:ext cx="2874900" cy="6687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236475" y="0"/>
            <a:ext cx="1675550" cy="847850"/>
            <a:chOff x="7236475" y="0"/>
            <a:chExt cx="1675550" cy="847850"/>
          </a:xfrm>
        </p:grpSpPr>
        <p:sp>
          <p:nvSpPr>
            <p:cNvPr id="12" name="Google Shape;12;p2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gdLst/>
              <a:ahLst/>
              <a:cxn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gdLst/>
              <a:ahLst/>
              <a:cxn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7412313" y="5634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7412313" y="7106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556288" y="5634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7556288" y="7106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8099331" scaled="0"/>
        </a:gra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13500032" scaled="0"/>
        </a:gra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15100" y="2087125"/>
            <a:ext cx="3347400" cy="14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715100" y="3791800"/>
            <a:ext cx="3347400" cy="6687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535000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1"/>
          </p:nvPr>
        </p:nvSpPr>
        <p:spPr>
          <a:xfrm>
            <a:off x="720000" y="1622650"/>
            <a:ext cx="2574300" cy="36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2"/>
          </p:nvPr>
        </p:nvSpPr>
        <p:spPr>
          <a:xfrm>
            <a:off x="716600" y="1989652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3" hasCustomPrompt="1"/>
          </p:nvPr>
        </p:nvSpPr>
        <p:spPr>
          <a:xfrm>
            <a:off x="3497321" y="1622650"/>
            <a:ext cx="944700" cy="953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4" hasCustomPrompt="1"/>
          </p:nvPr>
        </p:nvSpPr>
        <p:spPr>
          <a:xfrm>
            <a:off x="3497321" y="2920550"/>
            <a:ext cx="944700" cy="953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5" hasCustomPrompt="1"/>
          </p:nvPr>
        </p:nvSpPr>
        <p:spPr>
          <a:xfrm>
            <a:off x="4689896" y="2920550"/>
            <a:ext cx="944700" cy="953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>
            <a:spLocks noGrp="1"/>
          </p:cNvSpPr>
          <p:nvPr>
            <p:ph type="title" idx="6" hasCustomPrompt="1"/>
          </p:nvPr>
        </p:nvSpPr>
        <p:spPr>
          <a:xfrm>
            <a:off x="4689896" y="1622650"/>
            <a:ext cx="944700" cy="953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6" name="Google Shape;136;p13"/>
          <p:cNvSpPr txBox="1">
            <a:spLocks noGrp="1"/>
          </p:cNvSpPr>
          <p:nvPr>
            <p:ph type="subTitle" idx="7"/>
          </p:nvPr>
        </p:nvSpPr>
        <p:spPr>
          <a:xfrm>
            <a:off x="720000" y="2920550"/>
            <a:ext cx="2574300" cy="36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ubTitle" idx="8"/>
          </p:nvPr>
        </p:nvSpPr>
        <p:spPr>
          <a:xfrm>
            <a:off x="713175" y="3287953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subTitle" idx="9"/>
          </p:nvPr>
        </p:nvSpPr>
        <p:spPr>
          <a:xfrm>
            <a:off x="5856625" y="1622650"/>
            <a:ext cx="2574300" cy="36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subTitle" idx="13"/>
          </p:nvPr>
        </p:nvSpPr>
        <p:spPr>
          <a:xfrm>
            <a:off x="5849804" y="1989652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subTitle" idx="14"/>
          </p:nvPr>
        </p:nvSpPr>
        <p:spPr>
          <a:xfrm>
            <a:off x="5863500" y="2920550"/>
            <a:ext cx="2574300" cy="36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subTitle" idx="15"/>
          </p:nvPr>
        </p:nvSpPr>
        <p:spPr>
          <a:xfrm>
            <a:off x="5856675" y="3287953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2" name="Google Shape;142;p13"/>
          <p:cNvGrpSpPr/>
          <p:nvPr/>
        </p:nvGrpSpPr>
        <p:grpSpPr>
          <a:xfrm>
            <a:off x="7455325" y="310599"/>
            <a:ext cx="2337900" cy="560387"/>
            <a:chOff x="6135125" y="2934550"/>
            <a:chExt cx="2337900" cy="701975"/>
          </a:xfrm>
        </p:grpSpPr>
        <p:sp>
          <p:nvSpPr>
            <p:cNvPr id="143" name="Google Shape;143;p13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" name="Google Shape;149;p13"/>
          <p:cNvGrpSpPr/>
          <p:nvPr/>
        </p:nvGrpSpPr>
        <p:grpSpPr>
          <a:xfrm>
            <a:off x="713238" y="4305325"/>
            <a:ext cx="844650" cy="838175"/>
            <a:chOff x="513200" y="2286375"/>
            <a:chExt cx="844650" cy="838175"/>
          </a:xfrm>
        </p:grpSpPr>
        <p:sp>
          <p:nvSpPr>
            <p:cNvPr id="150" name="Google Shape;150;p13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3"/>
          <p:cNvSpPr/>
          <p:nvPr/>
        </p:nvSpPr>
        <p:spPr>
          <a:xfrm>
            <a:off x="1550562" y="4305325"/>
            <a:ext cx="844660" cy="838175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3"/>
          <p:cNvSpPr/>
          <p:nvPr/>
        </p:nvSpPr>
        <p:spPr>
          <a:xfrm>
            <a:off x="124613" y="-2000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" name="Google Shape;160;p13"/>
          <p:cNvGrpSpPr/>
          <p:nvPr/>
        </p:nvGrpSpPr>
        <p:grpSpPr>
          <a:xfrm>
            <a:off x="757688" y="889675"/>
            <a:ext cx="201100" cy="204325"/>
            <a:chOff x="3375338" y="419625"/>
            <a:chExt cx="201100" cy="204325"/>
          </a:xfrm>
        </p:grpSpPr>
        <p:sp>
          <p:nvSpPr>
            <p:cNvPr id="161" name="Google Shape;161;p13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13"/>
          <p:cNvGrpSpPr/>
          <p:nvPr/>
        </p:nvGrpSpPr>
        <p:grpSpPr>
          <a:xfrm>
            <a:off x="2116338" y="4506338"/>
            <a:ext cx="201100" cy="204325"/>
            <a:chOff x="3375338" y="419625"/>
            <a:chExt cx="201100" cy="204325"/>
          </a:xfrm>
        </p:grpSpPr>
        <p:sp>
          <p:nvSpPr>
            <p:cNvPr id="166" name="Google Shape;166;p13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71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"/>
          <p:cNvSpPr txBox="1">
            <a:spLocks noGrp="1"/>
          </p:cNvSpPr>
          <p:nvPr>
            <p:ph type="title"/>
          </p:nvPr>
        </p:nvSpPr>
        <p:spPr>
          <a:xfrm>
            <a:off x="2290025" y="339270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95" name="Google Shape;195;p15"/>
          <p:cNvSpPr txBox="1">
            <a:spLocks noGrp="1"/>
          </p:cNvSpPr>
          <p:nvPr>
            <p:ph type="subTitle" idx="1"/>
          </p:nvPr>
        </p:nvSpPr>
        <p:spPr>
          <a:xfrm>
            <a:off x="1857575" y="1188100"/>
            <a:ext cx="54249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512725" y="1235256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5"/>
          <p:cNvSpPr/>
          <p:nvPr/>
        </p:nvSpPr>
        <p:spPr>
          <a:xfrm>
            <a:off x="508725" y="384206"/>
            <a:ext cx="838175" cy="847850"/>
          </a:xfrm>
          <a:custGeom>
            <a:avLst/>
            <a:gdLst/>
            <a:ahLst/>
            <a:cxnLst/>
            <a:rect l="l" t="t" r="r" b="b"/>
            <a:pathLst>
              <a:path w="33527" h="33914" extrusionOk="0">
                <a:moveTo>
                  <a:pt x="0" y="1"/>
                </a:moveTo>
                <a:lnTo>
                  <a:pt x="0" y="33914"/>
                </a:lnTo>
                <a:cubicBezTo>
                  <a:pt x="9138" y="33785"/>
                  <a:pt x="17568" y="30020"/>
                  <a:pt x="23617" y="23971"/>
                </a:cubicBezTo>
                <a:cubicBezTo>
                  <a:pt x="29634" y="17826"/>
                  <a:pt x="33527" y="9364"/>
                  <a:pt x="3352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" name="Google Shape;198;p15"/>
          <p:cNvGrpSpPr/>
          <p:nvPr/>
        </p:nvGrpSpPr>
        <p:grpSpPr>
          <a:xfrm>
            <a:off x="8042700" y="3739224"/>
            <a:ext cx="2337900" cy="560387"/>
            <a:chOff x="6135125" y="2934550"/>
            <a:chExt cx="2337900" cy="701975"/>
          </a:xfrm>
        </p:grpSpPr>
        <p:sp>
          <p:nvSpPr>
            <p:cNvPr id="199" name="Google Shape;199;p15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5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"/>
          <p:cNvSpPr/>
          <p:nvPr/>
        </p:nvSpPr>
        <p:spPr>
          <a:xfrm flipH="1">
            <a:off x="8008900" y="4464063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8"/>
          <p:cNvSpPr/>
          <p:nvPr/>
        </p:nvSpPr>
        <p:spPr>
          <a:xfrm flipH="1">
            <a:off x="595600" y="4727631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8"/>
          <p:cNvSpPr/>
          <p:nvPr/>
        </p:nvSpPr>
        <p:spPr>
          <a:xfrm flipH="1">
            <a:off x="176525" y="3876581"/>
            <a:ext cx="838175" cy="847850"/>
          </a:xfrm>
          <a:custGeom>
            <a:avLst/>
            <a:gdLst/>
            <a:ahLst/>
            <a:cxnLst/>
            <a:rect l="l" t="t" r="r" b="b"/>
            <a:pathLst>
              <a:path w="33527" h="33914" extrusionOk="0">
                <a:moveTo>
                  <a:pt x="0" y="1"/>
                </a:moveTo>
                <a:lnTo>
                  <a:pt x="0" y="33914"/>
                </a:lnTo>
                <a:cubicBezTo>
                  <a:pt x="9138" y="33785"/>
                  <a:pt x="17568" y="30020"/>
                  <a:pt x="23617" y="23971"/>
                </a:cubicBezTo>
                <a:cubicBezTo>
                  <a:pt x="29634" y="17826"/>
                  <a:pt x="33527" y="9364"/>
                  <a:pt x="3352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" name="Google Shape;220;p18"/>
          <p:cNvGrpSpPr/>
          <p:nvPr/>
        </p:nvGrpSpPr>
        <p:grpSpPr>
          <a:xfrm flipH="1">
            <a:off x="8180850" y="534999"/>
            <a:ext cx="2337900" cy="560387"/>
            <a:chOff x="6135125" y="2934550"/>
            <a:chExt cx="2337900" cy="701975"/>
          </a:xfrm>
        </p:grpSpPr>
        <p:sp>
          <p:nvSpPr>
            <p:cNvPr id="221" name="Google Shape;221;p18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18"/>
          <p:cNvGrpSpPr/>
          <p:nvPr/>
        </p:nvGrpSpPr>
        <p:grpSpPr>
          <a:xfrm rot="10800000">
            <a:off x="936073" y="0"/>
            <a:ext cx="844650" cy="838175"/>
            <a:chOff x="513200" y="2286375"/>
            <a:chExt cx="844650" cy="838175"/>
          </a:xfrm>
        </p:grpSpPr>
        <p:sp>
          <p:nvSpPr>
            <p:cNvPr id="228" name="Google Shape;228;p18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8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8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18"/>
          <p:cNvSpPr/>
          <p:nvPr/>
        </p:nvSpPr>
        <p:spPr>
          <a:xfrm rot="10800000">
            <a:off x="98738" y="0"/>
            <a:ext cx="844660" cy="838175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18"/>
          <p:cNvGrpSpPr/>
          <p:nvPr/>
        </p:nvGrpSpPr>
        <p:grpSpPr>
          <a:xfrm rot="10800000">
            <a:off x="176523" y="432838"/>
            <a:ext cx="201100" cy="204325"/>
            <a:chOff x="3375338" y="419625"/>
            <a:chExt cx="201100" cy="204325"/>
          </a:xfrm>
        </p:grpSpPr>
        <p:sp>
          <p:nvSpPr>
            <p:cNvPr id="238" name="Google Shape;238;p18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1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1"/>
          <p:cNvSpPr txBox="1">
            <a:spLocks noGrp="1"/>
          </p:cNvSpPr>
          <p:nvPr>
            <p:ph type="title"/>
          </p:nvPr>
        </p:nvSpPr>
        <p:spPr>
          <a:xfrm>
            <a:off x="2646100" y="357200"/>
            <a:ext cx="5782800" cy="11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31"/>
          <p:cNvSpPr txBox="1">
            <a:spLocks noGrp="1"/>
          </p:cNvSpPr>
          <p:nvPr>
            <p:ph type="subTitle" idx="1"/>
          </p:nvPr>
        </p:nvSpPr>
        <p:spPr>
          <a:xfrm>
            <a:off x="4572000" y="1706450"/>
            <a:ext cx="3856800" cy="440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31"/>
          <p:cNvSpPr txBox="1"/>
          <p:nvPr/>
        </p:nvSpPr>
        <p:spPr>
          <a:xfrm>
            <a:off x="3087400" y="3896300"/>
            <a:ext cx="53415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rPr>
              <a:t>CREDITS: This presentation template was created by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rPr>
              <a:t>, including icons by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rPr>
              <a:t> and infographics &amp; images by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lt2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480" name="Google Shape;480;p31"/>
          <p:cNvSpPr txBox="1">
            <a:spLocks noGrp="1"/>
          </p:cNvSpPr>
          <p:nvPr>
            <p:ph type="subTitle" idx="2"/>
          </p:nvPr>
        </p:nvSpPr>
        <p:spPr>
          <a:xfrm>
            <a:off x="5524900" y="2319500"/>
            <a:ext cx="2904000" cy="6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1"/>
          <p:cNvSpPr/>
          <p:nvPr/>
        </p:nvSpPr>
        <p:spPr>
          <a:xfrm rot="5400000" flipH="1">
            <a:off x="711463" y="1379988"/>
            <a:ext cx="844650" cy="837400"/>
          </a:xfrm>
          <a:custGeom>
            <a:avLst/>
            <a:gdLst/>
            <a:ahLst/>
            <a:cxnLst/>
            <a:rect l="l" t="t" r="r" b="b"/>
            <a:pathLst>
              <a:path w="33786" h="33496" extrusionOk="0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31"/>
          <p:cNvSpPr/>
          <p:nvPr/>
        </p:nvSpPr>
        <p:spPr>
          <a:xfrm rot="5400000" flipH="1">
            <a:off x="715100" y="539000"/>
            <a:ext cx="837375" cy="837400"/>
          </a:xfrm>
          <a:custGeom>
            <a:avLst/>
            <a:gdLst/>
            <a:ahLst/>
            <a:cxnLst/>
            <a:rect l="l" t="t" r="r" b="b"/>
            <a:pathLst>
              <a:path w="33495" h="33496" extrusionOk="0">
                <a:moveTo>
                  <a:pt x="0" y="1"/>
                </a:moveTo>
                <a:lnTo>
                  <a:pt x="0" y="33495"/>
                </a:lnTo>
                <a:lnTo>
                  <a:pt x="33495" y="33495"/>
                </a:lnTo>
                <a:lnTo>
                  <a:pt x="334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1"/>
          <p:cNvSpPr/>
          <p:nvPr/>
        </p:nvSpPr>
        <p:spPr>
          <a:xfrm rot="5400000" flipH="1">
            <a:off x="713088" y="536988"/>
            <a:ext cx="841400" cy="837400"/>
          </a:xfrm>
          <a:custGeom>
            <a:avLst/>
            <a:gdLst/>
            <a:ahLst/>
            <a:cxnLst/>
            <a:rect l="l" t="t" r="r" b="b"/>
            <a:pathLst>
              <a:path w="33656" h="33496" extrusionOk="0">
                <a:moveTo>
                  <a:pt x="0" y="1"/>
                </a:moveTo>
                <a:lnTo>
                  <a:pt x="0" y="33495"/>
                </a:lnTo>
                <a:lnTo>
                  <a:pt x="336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4" name="Google Shape;484;p31"/>
          <p:cNvGrpSpPr/>
          <p:nvPr/>
        </p:nvGrpSpPr>
        <p:grpSpPr>
          <a:xfrm rot="5400000" flipH="1">
            <a:off x="1549225" y="1379600"/>
            <a:ext cx="844650" cy="838175"/>
            <a:chOff x="513200" y="2286375"/>
            <a:chExt cx="844650" cy="838175"/>
          </a:xfrm>
        </p:grpSpPr>
        <p:sp>
          <p:nvSpPr>
            <p:cNvPr id="485" name="Google Shape;485;p31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3" name="Google Shape;493;p31"/>
          <p:cNvSpPr/>
          <p:nvPr/>
        </p:nvSpPr>
        <p:spPr>
          <a:xfrm rot="5400000" flipH="1">
            <a:off x="1552863" y="538613"/>
            <a:ext cx="837375" cy="838175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31"/>
          <p:cNvSpPr/>
          <p:nvPr/>
        </p:nvSpPr>
        <p:spPr>
          <a:xfrm flipH="1">
            <a:off x="715100" y="4192613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3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59" r:id="rId5"/>
    <p:sldLayoutId id="2147483661" r:id="rId6"/>
    <p:sldLayoutId id="2147483664" r:id="rId7"/>
    <p:sldLayoutId id="2147483677" r:id="rId8"/>
    <p:sldLayoutId id="2147483678" r:id="rId9"/>
    <p:sldLayoutId id="214748367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6"/>
          <p:cNvSpPr txBox="1">
            <a:spLocks noGrp="1"/>
          </p:cNvSpPr>
          <p:nvPr>
            <p:ph type="title"/>
          </p:nvPr>
        </p:nvSpPr>
        <p:spPr>
          <a:xfrm>
            <a:off x="3941225" y="907525"/>
            <a:ext cx="4912704" cy="27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 err="1"/>
              <a:t>TaxiCab</a:t>
            </a:r>
            <a:r>
              <a:rPr lang="en" sz="5500" dirty="0"/>
              <a:t> </a:t>
            </a:r>
            <a:br>
              <a:rPr lang="en" sz="5500" dirty="0"/>
            </a:br>
            <a:r>
              <a:rPr lang="en" sz="5500" dirty="0"/>
              <a:t>Data Analysis</a:t>
            </a:r>
            <a:endParaRPr lang="en-IN" sz="3000" b="0" dirty="0"/>
          </a:p>
        </p:txBody>
      </p:sp>
      <p:sp>
        <p:nvSpPr>
          <p:cNvPr id="507" name="Google Shape;507;p36"/>
          <p:cNvSpPr/>
          <p:nvPr/>
        </p:nvSpPr>
        <p:spPr>
          <a:xfrm flipH="1">
            <a:off x="841394" y="4306100"/>
            <a:ext cx="844650" cy="837400"/>
          </a:xfrm>
          <a:custGeom>
            <a:avLst/>
            <a:gdLst/>
            <a:ahLst/>
            <a:cxnLst/>
            <a:rect l="l" t="t" r="r" b="b"/>
            <a:pathLst>
              <a:path w="33786" h="33496" extrusionOk="0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6"/>
          <p:cNvSpPr/>
          <p:nvPr/>
        </p:nvSpPr>
        <p:spPr>
          <a:xfrm flipH="1">
            <a:off x="4026" y="4306100"/>
            <a:ext cx="834193" cy="837400"/>
          </a:xfrm>
          <a:custGeom>
            <a:avLst/>
            <a:gdLst/>
            <a:ahLst/>
            <a:cxnLst/>
            <a:rect l="l" t="t" r="r" b="b"/>
            <a:pathLst>
              <a:path w="33495" h="33496" extrusionOk="0">
                <a:moveTo>
                  <a:pt x="0" y="1"/>
                </a:moveTo>
                <a:lnTo>
                  <a:pt x="0" y="33495"/>
                </a:lnTo>
                <a:lnTo>
                  <a:pt x="33495" y="33495"/>
                </a:lnTo>
                <a:lnTo>
                  <a:pt x="334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6"/>
          <p:cNvSpPr/>
          <p:nvPr/>
        </p:nvSpPr>
        <p:spPr>
          <a:xfrm flipH="1">
            <a:off x="-12" y="4306100"/>
            <a:ext cx="844681" cy="837400"/>
          </a:xfrm>
          <a:custGeom>
            <a:avLst/>
            <a:gdLst/>
            <a:ahLst/>
            <a:cxnLst/>
            <a:rect l="l" t="t" r="r" b="b"/>
            <a:pathLst>
              <a:path w="33656" h="33496" extrusionOk="0">
                <a:moveTo>
                  <a:pt x="0" y="1"/>
                </a:moveTo>
                <a:lnTo>
                  <a:pt x="0" y="33495"/>
                </a:lnTo>
                <a:lnTo>
                  <a:pt x="336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0" name="Google Shape;510;p36"/>
          <p:cNvGrpSpPr/>
          <p:nvPr/>
        </p:nvGrpSpPr>
        <p:grpSpPr>
          <a:xfrm flipH="1">
            <a:off x="841394" y="3467950"/>
            <a:ext cx="844650" cy="838175"/>
            <a:chOff x="513200" y="2286375"/>
            <a:chExt cx="844650" cy="838175"/>
          </a:xfrm>
        </p:grpSpPr>
        <p:sp>
          <p:nvSpPr>
            <p:cNvPr id="511" name="Google Shape;511;p36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6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6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6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6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6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6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6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" name="Google Shape;519;p36"/>
          <p:cNvSpPr/>
          <p:nvPr/>
        </p:nvSpPr>
        <p:spPr>
          <a:xfrm flipH="1">
            <a:off x="4059" y="3467950"/>
            <a:ext cx="844660" cy="838175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6"/>
          <p:cNvSpPr txBox="1">
            <a:spLocks noGrp="1"/>
          </p:cNvSpPr>
          <p:nvPr>
            <p:ph type="subTitle" idx="1"/>
          </p:nvPr>
        </p:nvSpPr>
        <p:spPr>
          <a:xfrm>
            <a:off x="6825573" y="4313479"/>
            <a:ext cx="2028355" cy="6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00"/>
                </a:solidFill>
              </a:rPr>
              <a:t>ROHIT MANRAL</a:t>
            </a:r>
            <a:endParaRPr sz="2000" dirty="0">
              <a:solidFill>
                <a:srgbClr val="FFFF00"/>
              </a:solidFill>
            </a:endParaRPr>
          </a:p>
        </p:txBody>
      </p:sp>
      <p:grpSp>
        <p:nvGrpSpPr>
          <p:cNvPr id="522" name="Google Shape;522;p36"/>
          <p:cNvGrpSpPr/>
          <p:nvPr/>
        </p:nvGrpSpPr>
        <p:grpSpPr>
          <a:xfrm>
            <a:off x="1348863" y="320338"/>
            <a:ext cx="201100" cy="204325"/>
            <a:chOff x="3375338" y="419625"/>
            <a:chExt cx="201100" cy="204325"/>
          </a:xfrm>
        </p:grpSpPr>
        <p:sp>
          <p:nvSpPr>
            <p:cNvPr id="523" name="Google Shape;523;p36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6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6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6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0053536-5D70-5137-C127-3B67E84CE1C2}"/>
              </a:ext>
            </a:extLst>
          </p:cNvPr>
          <p:cNvSpPr/>
          <p:nvPr/>
        </p:nvSpPr>
        <p:spPr>
          <a:xfrm>
            <a:off x="0" y="6913"/>
            <a:ext cx="3941224" cy="31511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20000"/>
                  <a:lumOff val="80000"/>
                </a:schemeClr>
              </a:solidFill>
              <a:highlight>
                <a:srgbClr val="00FFFF"/>
              </a:highligh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304F22-6861-DCC2-DAC7-900B57181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076" y="151152"/>
            <a:ext cx="1276600" cy="12766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521B516-B794-5EC7-726C-877239011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9731" y="2444125"/>
            <a:ext cx="2018925" cy="57925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BB52C65-B686-5E3E-9595-A33400DF69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23610" y="1624495"/>
            <a:ext cx="1852448" cy="4445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466273-3375-7A24-92C0-B466EFC470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270" y="1547040"/>
            <a:ext cx="1348863" cy="5339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9C66DE-EB69-227B-40B4-6177DC706E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8069" y="14602"/>
            <a:ext cx="1579202" cy="6382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0387017-CA38-E187-A978-BF91267555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4639" y="934334"/>
            <a:ext cx="1230389" cy="4888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646848" y="2606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sz="3000" dirty="0"/>
              <a:t>FIXING MISSING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8AB086-EC11-D746-89EB-A047D2AB8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833381"/>
            <a:ext cx="7772400" cy="13030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31EC79-7B88-8387-072D-029D59ACD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136450"/>
            <a:ext cx="7772400" cy="1452784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60DB485F-ED38-9447-ECD6-B2AFCCAE7AC7}"/>
              </a:ext>
            </a:extLst>
          </p:cNvPr>
          <p:cNvSpPr/>
          <p:nvPr/>
        </p:nvSpPr>
        <p:spPr>
          <a:xfrm rot="5400000">
            <a:off x="3877198" y="1984048"/>
            <a:ext cx="618836" cy="30480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DB5D39F-4429-0E14-797D-4130A1417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784" y="3439515"/>
            <a:ext cx="3904464" cy="162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B5C6B575-D46D-7481-8765-A12F8F99D05C}"/>
              </a:ext>
            </a:extLst>
          </p:cNvPr>
          <p:cNvSpPr/>
          <p:nvPr/>
        </p:nvSpPr>
        <p:spPr>
          <a:xfrm rot="5400000">
            <a:off x="3877198" y="3287113"/>
            <a:ext cx="618836" cy="30480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BC196C-E911-0D73-23C1-01BE8457546E}"/>
              </a:ext>
            </a:extLst>
          </p:cNvPr>
          <p:cNvSpPr txBox="1"/>
          <p:nvPr/>
        </p:nvSpPr>
        <p:spPr>
          <a:xfrm>
            <a:off x="2795850" y="3894188"/>
            <a:ext cx="2781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Hence, no more null values now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361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1076676" y="33969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/>
              <a:t>FIXING WRONG FORMATTED VALUES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173A5A-9BFA-E679-25D9-6CF0ACEF6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570" y="912394"/>
            <a:ext cx="2982483" cy="23482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DE8042-E49B-5577-95D0-A299DCEFE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455" y="3332531"/>
            <a:ext cx="7772400" cy="166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84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1076676" y="33969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/>
              <a:t>SPLITTING DATETIME COLUMNS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17D2BC-3D0A-8552-CEF1-D80ED8AD1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247" y="1134643"/>
            <a:ext cx="1886407" cy="3506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4410E2-951C-12CC-9652-79FA09130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151" y="1237193"/>
            <a:ext cx="2836255" cy="3181457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52CAD39A-FCE6-A815-D8E2-B5D60E04665B}"/>
              </a:ext>
            </a:extLst>
          </p:cNvPr>
          <p:cNvSpPr/>
          <p:nvPr/>
        </p:nvSpPr>
        <p:spPr>
          <a:xfrm>
            <a:off x="3659628" y="2363090"/>
            <a:ext cx="814443" cy="41732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213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1093768" y="205099"/>
            <a:ext cx="7704000" cy="8061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/>
              <a:t>CONVERTING NUMERICAL CATEGORICAL VARIABLES TO STRING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E5DD96-C76E-138E-1A7E-E3B52184C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88" y="1290415"/>
            <a:ext cx="4058609" cy="1442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88A03C-E150-9AA8-D3DC-AE678E878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9815" y="1290415"/>
            <a:ext cx="4884185" cy="26140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9BC461-2823-5B8C-EB5E-7103F498A6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88" y="3418318"/>
            <a:ext cx="4058609" cy="129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03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1093768" y="205099"/>
            <a:ext cx="7704000" cy="8061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/>
              <a:t>REMOVING ANOMALIES/ OUTLIERS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0DA2B3-D482-216C-856A-D93A223EA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728" y="1011200"/>
            <a:ext cx="5537443" cy="28132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7D247A-88C5-70A5-EBE3-2FE8FB6C6599}"/>
              </a:ext>
            </a:extLst>
          </p:cNvPr>
          <p:cNvSpPr txBox="1"/>
          <p:nvPr/>
        </p:nvSpPr>
        <p:spPr>
          <a:xfrm>
            <a:off x="1529698" y="4091636"/>
            <a:ext cx="71897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Here, we will remove just couple of outliers instead of applying the whole code (including</a:t>
            </a:r>
          </a:p>
          <a:p>
            <a:r>
              <a:rPr lang="en-US" dirty="0">
                <a:solidFill>
                  <a:schemeClr val="tx2"/>
                </a:solidFill>
              </a:rPr>
              <a:t> 25</a:t>
            </a:r>
            <a:r>
              <a:rPr lang="en-US" baseline="30000" dirty="0">
                <a:solidFill>
                  <a:schemeClr val="tx2"/>
                </a:solidFill>
              </a:rPr>
              <a:t>th</a:t>
            </a:r>
            <a:r>
              <a:rPr lang="en-US" dirty="0">
                <a:solidFill>
                  <a:schemeClr val="tx2"/>
                </a:solidFill>
              </a:rPr>
              <a:t> and 75</a:t>
            </a:r>
            <a:r>
              <a:rPr lang="en-US" baseline="30000" dirty="0">
                <a:solidFill>
                  <a:schemeClr val="tx2"/>
                </a:solidFill>
              </a:rPr>
              <a:t>th</a:t>
            </a:r>
            <a:r>
              <a:rPr lang="en-US" dirty="0">
                <a:solidFill>
                  <a:schemeClr val="tx2"/>
                </a:solidFill>
              </a:rPr>
              <a:t> quartile range) because removing significant number of outliers is resulting</a:t>
            </a:r>
          </a:p>
          <a:p>
            <a:r>
              <a:rPr lang="en-US" dirty="0">
                <a:solidFill>
                  <a:schemeClr val="tx2"/>
                </a:solidFill>
              </a:rPr>
              <a:t> in some essential data loss.  </a:t>
            </a:r>
          </a:p>
        </p:txBody>
      </p:sp>
    </p:spTree>
    <p:extLst>
      <p:ext uri="{BB962C8B-B14F-4D97-AF65-F5344CB8AC3E}">
        <p14:creationId xmlns:p14="http://schemas.microsoft.com/office/powerpoint/2010/main" val="3955861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1093768" y="205099"/>
            <a:ext cx="7704000" cy="8061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/>
              <a:t>REMOVING ANOMALIES/ OUTLIERS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F8236F-610F-9826-D0F8-E3AF26D96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44" y="909639"/>
            <a:ext cx="7772400" cy="690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7EDDAA-4BFF-B433-74BD-36240739B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44" y="1758897"/>
            <a:ext cx="7772400" cy="6540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F3B4E5-05A7-C17F-906B-1C43F4E4A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9799" y="2629038"/>
            <a:ext cx="21717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1F31E4-C78A-7FE7-5C8D-9227A588CE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1691" y="2571749"/>
            <a:ext cx="4534986" cy="230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173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623748" y="3800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/>
              <a:t>OUTLIERS REMOVAL</a:t>
            </a:r>
          </a:p>
        </p:txBody>
      </p:sp>
      <p:sp>
        <p:nvSpPr>
          <p:cNvPr id="4" name="Google Shape;597;p42">
            <a:extLst>
              <a:ext uri="{FF2B5EF4-FFF2-40B4-BE49-F238E27FC236}">
                <a16:creationId xmlns:a16="http://schemas.microsoft.com/office/drawing/2014/main" id="{526B363F-BBE4-E7FD-1663-DB37F84C48BD}"/>
              </a:ext>
            </a:extLst>
          </p:cNvPr>
          <p:cNvSpPr txBox="1">
            <a:spLocks/>
          </p:cNvSpPr>
          <p:nvPr/>
        </p:nvSpPr>
        <p:spPr>
          <a:xfrm>
            <a:off x="1084005" y="3873316"/>
            <a:ext cx="6783485" cy="9567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IN" sz="1600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However, we can perform the below function to remove the outliers in a specific Quartile Range but this will result in the loss of some essential data records. Therefore, we decided not to use any Quartile Range here.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631120-0B94-B111-C55A-CD3DB5160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1477266"/>
            <a:ext cx="3699934" cy="21009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B4A430-AFA0-6CAF-C5B4-57F7FDA2E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376" y="1349612"/>
            <a:ext cx="5124490" cy="235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01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9"/>
          <p:cNvSpPr txBox="1">
            <a:spLocks noGrp="1"/>
          </p:cNvSpPr>
          <p:nvPr>
            <p:ph type="title"/>
          </p:nvPr>
        </p:nvSpPr>
        <p:spPr>
          <a:xfrm>
            <a:off x="-34492" y="839401"/>
            <a:ext cx="5166288" cy="6447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DATA ANALYSIS</a:t>
            </a:r>
            <a:endParaRPr sz="2800" dirty="0"/>
          </a:p>
        </p:txBody>
      </p:sp>
      <p:pic>
        <p:nvPicPr>
          <p:cNvPr id="557" name="Google Shape;557;p39"/>
          <p:cNvPicPr preferRelativeResize="0"/>
          <p:nvPr/>
        </p:nvPicPr>
        <p:blipFill rotWithShape="1">
          <a:blip r:embed="rId3">
            <a:alphaModFix/>
          </a:blip>
          <a:srcRect l="23239" t="4839" r="18515" b="998"/>
          <a:stretch/>
        </p:blipFill>
        <p:spPr>
          <a:xfrm flipH="1">
            <a:off x="5166288" y="0"/>
            <a:ext cx="3977700" cy="51435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grpSp>
        <p:nvGrpSpPr>
          <p:cNvPr id="558" name="Google Shape;558;p39"/>
          <p:cNvGrpSpPr/>
          <p:nvPr/>
        </p:nvGrpSpPr>
        <p:grpSpPr>
          <a:xfrm rot="10800000">
            <a:off x="4572000" y="4295650"/>
            <a:ext cx="1675550" cy="847850"/>
            <a:chOff x="7236475" y="0"/>
            <a:chExt cx="1675550" cy="847850"/>
          </a:xfrm>
        </p:grpSpPr>
        <p:sp>
          <p:nvSpPr>
            <p:cNvPr id="559" name="Google Shape;559;p39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gdLst/>
              <a:ahLst/>
              <a:cxn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gdLst/>
              <a:ahLst/>
              <a:cxn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1" name="Google Shape;561;p39"/>
          <p:cNvSpPr/>
          <p:nvPr/>
        </p:nvSpPr>
        <p:spPr>
          <a:xfrm rot="10800000">
            <a:off x="6014588" y="45229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9"/>
          <p:cNvSpPr/>
          <p:nvPr/>
        </p:nvSpPr>
        <p:spPr>
          <a:xfrm rot="10800000">
            <a:off x="6014588" y="43757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9"/>
          <p:cNvSpPr/>
          <p:nvPr/>
        </p:nvSpPr>
        <p:spPr>
          <a:xfrm rot="10800000">
            <a:off x="5870613" y="45229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9"/>
          <p:cNvSpPr/>
          <p:nvPr/>
        </p:nvSpPr>
        <p:spPr>
          <a:xfrm rot="10800000">
            <a:off x="5870613" y="43757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9"/>
          <p:cNvSpPr txBox="1">
            <a:spLocks noGrp="1"/>
          </p:cNvSpPr>
          <p:nvPr>
            <p:ph type="title" idx="2"/>
          </p:nvPr>
        </p:nvSpPr>
        <p:spPr>
          <a:xfrm>
            <a:off x="84799" y="68023"/>
            <a:ext cx="4581195" cy="9560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04.</a:t>
            </a:r>
            <a:endParaRPr sz="5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C310AA-72A0-AA58-4B40-6803BA79ED00}"/>
              </a:ext>
            </a:extLst>
          </p:cNvPr>
          <p:cNvSpPr txBox="1"/>
          <p:nvPr/>
        </p:nvSpPr>
        <p:spPr>
          <a:xfrm>
            <a:off x="3455469" y="381160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Google Shape;556;p39">
            <a:extLst>
              <a:ext uri="{FF2B5EF4-FFF2-40B4-BE49-F238E27FC236}">
                <a16:creationId xmlns:a16="http://schemas.microsoft.com/office/drawing/2014/main" id="{08798C96-7922-11C2-0238-2B744064F96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8583" y="2563617"/>
            <a:ext cx="5040138" cy="14490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Visually analyzing the data and forming relations as per our defined business problems.</a:t>
            </a:r>
          </a:p>
        </p:txBody>
      </p:sp>
    </p:spTree>
    <p:extLst>
      <p:ext uri="{BB962C8B-B14F-4D97-AF65-F5344CB8AC3E}">
        <p14:creationId xmlns:p14="http://schemas.microsoft.com/office/powerpoint/2010/main" val="1642106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1658116" y="186267"/>
            <a:ext cx="6249751" cy="688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IN" sz="2200" b="0" i="0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Average tip </a:t>
            </a:r>
            <a:r>
              <a:rPr lang="en-IN" sz="2200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received by a vendor during the day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2F61CD-ED12-CF76-DC86-6700D030A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415" y="2269097"/>
            <a:ext cx="6708449" cy="6104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7CF8DE-7654-7145-EA9B-2DEF8AF2C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415" y="951837"/>
            <a:ext cx="6708448" cy="10944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B81B560-8ED8-0C27-7C11-40C5E4947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8870" y="3113360"/>
            <a:ext cx="6669993" cy="1067768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BBC7A1F0-DDB7-F39A-E056-D8DC0CF08057}"/>
              </a:ext>
            </a:extLst>
          </p:cNvPr>
          <p:cNvSpPr/>
          <p:nvPr/>
        </p:nvSpPr>
        <p:spPr>
          <a:xfrm>
            <a:off x="999066" y="1651942"/>
            <a:ext cx="4842934" cy="482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8393583-DACB-32F3-114A-F2B55880DE52}"/>
              </a:ext>
            </a:extLst>
          </p:cNvPr>
          <p:cNvSpPr/>
          <p:nvPr/>
        </p:nvSpPr>
        <p:spPr>
          <a:xfrm>
            <a:off x="999066" y="2542550"/>
            <a:ext cx="4842934" cy="482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13F22F0-D660-7990-EAF8-9B2F3C5E0F48}"/>
              </a:ext>
            </a:extLst>
          </p:cNvPr>
          <p:cNvSpPr/>
          <p:nvPr/>
        </p:nvSpPr>
        <p:spPr>
          <a:xfrm>
            <a:off x="999066" y="3786738"/>
            <a:ext cx="4842934" cy="482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50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1943867" y="81276"/>
            <a:ext cx="5047484" cy="688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IN" sz="2200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Which time of the day is the busiest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39A76D-B8F7-1216-D7A0-794DEDEF00E5}"/>
              </a:ext>
            </a:extLst>
          </p:cNvPr>
          <p:cNvSpPr txBox="1"/>
          <p:nvPr/>
        </p:nvSpPr>
        <p:spPr>
          <a:xfrm>
            <a:off x="4174738" y="2048530"/>
            <a:ext cx="4668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Hence, the busiest time of the day during January, 2021</a:t>
            </a:r>
          </a:p>
          <a:p>
            <a:r>
              <a:rPr lang="en-US" dirty="0">
                <a:solidFill>
                  <a:schemeClr val="tx2"/>
                </a:solidFill>
              </a:rPr>
              <a:t> is 3 pm, 2 pm, &amp; 4 pm.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2C1659-EB10-8894-E121-1177A6EF3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609" y="2748353"/>
            <a:ext cx="2852628" cy="2203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9963228-C125-4D8D-42E5-762B92F3F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232" y="674525"/>
            <a:ext cx="2623907" cy="205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77F57AB-0F79-963F-4875-296D6D2B5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232" y="2894134"/>
            <a:ext cx="2623907" cy="2057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899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3000">
              <a:schemeClr val="dk1"/>
            </a:gs>
            <a:gs pos="47000">
              <a:srgbClr val="08848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8"/>
          <p:cNvSpPr/>
          <p:nvPr/>
        </p:nvSpPr>
        <p:spPr>
          <a:xfrm rot="5400000">
            <a:off x="9334925" y="4960000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38"/>
          <p:cNvSpPr txBox="1">
            <a:spLocks noGrp="1"/>
          </p:cNvSpPr>
          <p:nvPr>
            <p:ph type="title"/>
          </p:nvPr>
        </p:nvSpPr>
        <p:spPr>
          <a:xfrm>
            <a:off x="603042" y="4499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CONTENT</a:t>
            </a:r>
            <a:endParaRPr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D043B22-81BF-2BBE-2379-E56FEBA5B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045" y="1022640"/>
            <a:ext cx="4527994" cy="409743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720000" y="168473"/>
            <a:ext cx="7704000" cy="5028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sz="2200" dirty="0">
                <a:effectLst/>
                <a:latin typeface="Calibri" panose="020F0502020204030204" pitchFamily="34" charset="0"/>
              </a:rPr>
              <a:t>Classify trips based on </a:t>
            </a:r>
            <a:r>
              <a:rPr lang="en-IN" sz="2200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Payment Type </a:t>
            </a:r>
            <a:endParaRPr lang="en-IN" sz="2200" dirty="0">
              <a:solidFill>
                <a:srgbClr val="FFFF00"/>
              </a:solidFill>
              <a:effectLst/>
              <a:latin typeface="SymbolM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B0C35A-98BA-0934-B2F1-B0CF66D63D60}"/>
              </a:ext>
            </a:extLst>
          </p:cNvPr>
          <p:cNvSpPr txBox="1"/>
          <p:nvPr/>
        </p:nvSpPr>
        <p:spPr>
          <a:xfrm>
            <a:off x="1784365" y="4113760"/>
            <a:ext cx="2412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Before removing nan values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2F9969-568E-0802-B71A-EFB65B898095}"/>
              </a:ext>
            </a:extLst>
          </p:cNvPr>
          <p:cNvSpPr txBox="1"/>
          <p:nvPr/>
        </p:nvSpPr>
        <p:spPr>
          <a:xfrm>
            <a:off x="5095874" y="4125744"/>
            <a:ext cx="2263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After removing nan values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06756F-BDBF-D1D1-16DA-CCF3D60AD743}"/>
              </a:ext>
            </a:extLst>
          </p:cNvPr>
          <p:cNvSpPr txBox="1"/>
          <p:nvPr/>
        </p:nvSpPr>
        <p:spPr>
          <a:xfrm>
            <a:off x="1743117" y="4622083"/>
            <a:ext cx="6768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Majority of the trips’ payment type is </a:t>
            </a:r>
            <a:r>
              <a:rPr lang="en-US" dirty="0">
                <a:solidFill>
                  <a:srgbClr val="FFFF00"/>
                </a:solidFill>
              </a:rPr>
              <a:t>Credit Card </a:t>
            </a:r>
            <a:r>
              <a:rPr lang="en-US" dirty="0">
                <a:solidFill>
                  <a:schemeClr val="tx2"/>
                </a:solidFill>
              </a:rPr>
              <a:t>(934473 or 921170 trips) followed </a:t>
            </a:r>
          </a:p>
          <a:p>
            <a:r>
              <a:rPr lang="en-US" dirty="0">
                <a:solidFill>
                  <a:schemeClr val="tx2"/>
                </a:solidFill>
              </a:rPr>
              <a:t>by </a:t>
            </a:r>
            <a:r>
              <a:rPr lang="en-US" dirty="0">
                <a:solidFill>
                  <a:srgbClr val="FFFF00"/>
                </a:solidFill>
              </a:rPr>
              <a:t>Cash </a:t>
            </a:r>
            <a:r>
              <a:rPr lang="en-US" dirty="0">
                <a:solidFill>
                  <a:schemeClr val="tx2"/>
                </a:solidFill>
              </a:rPr>
              <a:t>(322889 or 316249 trips).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D437B0-91E8-AEA3-E8B5-1580D5287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302" y="871905"/>
            <a:ext cx="3069971" cy="29814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E1F8D1-5E59-2E59-AB2C-6BE246057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748" y="872155"/>
            <a:ext cx="2840525" cy="298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84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878695" y="5524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sz="2200" dirty="0">
                <a:latin typeface="Calibri" panose="020F0502020204030204" pitchFamily="34" charset="0"/>
              </a:rPr>
              <a:t>R</a:t>
            </a:r>
            <a:r>
              <a:rPr lang="en-IN" sz="2200" dirty="0">
                <a:effectLst/>
                <a:latin typeface="Calibri" panose="020F0502020204030204" pitchFamily="34" charset="0"/>
              </a:rPr>
              <a:t>elationship between congestion surcharge &amp; trip distance </a:t>
            </a:r>
            <a:endParaRPr lang="en-IN" sz="2200" dirty="0">
              <a:effectLst/>
              <a:latin typeface="SymbolMT"/>
            </a:endParaRPr>
          </a:p>
        </p:txBody>
      </p:sp>
      <p:sp>
        <p:nvSpPr>
          <p:cNvPr id="13" name="Google Shape;597;p42">
            <a:extLst>
              <a:ext uri="{FF2B5EF4-FFF2-40B4-BE49-F238E27FC236}">
                <a16:creationId xmlns:a16="http://schemas.microsoft.com/office/drawing/2014/main" id="{CCB7C73C-19B3-669E-C1C6-DF0AC9D6F609}"/>
              </a:ext>
            </a:extLst>
          </p:cNvPr>
          <p:cNvSpPr txBox="1">
            <a:spLocks/>
          </p:cNvSpPr>
          <p:nvPr/>
        </p:nvSpPr>
        <p:spPr>
          <a:xfrm>
            <a:off x="1238930" y="3784952"/>
            <a:ext cx="6450130" cy="1052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endParaRPr lang="en-IN" sz="1500" b="0" i="0" dirty="0">
              <a:solidFill>
                <a:schemeClr val="accent1"/>
              </a:solidFill>
              <a:effectLst/>
              <a:latin typeface="-apple-syste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2365F9-FCC8-9964-1226-7218BD5BE985}"/>
              </a:ext>
            </a:extLst>
          </p:cNvPr>
          <p:cNvSpPr txBox="1"/>
          <p:nvPr/>
        </p:nvSpPr>
        <p:spPr>
          <a:xfrm>
            <a:off x="1238930" y="4175241"/>
            <a:ext cx="69813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D5D5D5"/>
                </a:solidFill>
                <a:latin typeface="Roboto" panose="02000000000000000000" pitchFamily="2" charset="0"/>
              </a:rPr>
              <a:t>A vast m</a:t>
            </a:r>
            <a:r>
              <a:rPr lang="en-IN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ajority of the trips (91%) have been assigned a </a:t>
            </a:r>
            <a:r>
              <a:rPr lang="en-IN" b="0" i="0" dirty="0" err="1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congestion_surcharge</a:t>
            </a:r>
            <a:r>
              <a:rPr lang="en-IN" b="0" i="0" dirty="0">
                <a:solidFill>
                  <a:srgbClr val="FFFF00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IN" dirty="0">
                <a:solidFill>
                  <a:srgbClr val="D5D5D5"/>
                </a:solidFill>
                <a:latin typeface="Roboto" panose="02000000000000000000" pitchFamily="2" charset="0"/>
              </a:rPr>
              <a:t>of</a:t>
            </a:r>
            <a:r>
              <a:rPr lang="en-IN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 $2.5</a:t>
            </a:r>
          </a:p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4D46F57-63EF-0496-9403-2A854AE54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117" y="1229231"/>
            <a:ext cx="3702453" cy="280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735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853295" y="6436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sz="2200" dirty="0" err="1">
                <a:latin typeface="Calibri" panose="020F0502020204030204" pitchFamily="34" charset="0"/>
              </a:rPr>
              <a:t>i</a:t>
            </a:r>
            <a:r>
              <a:rPr lang="en-IN" sz="2200" dirty="0">
                <a:latin typeface="Calibri" panose="020F0502020204030204" pitchFamily="34" charset="0"/>
              </a:rPr>
              <a:t>) R</a:t>
            </a:r>
            <a:r>
              <a:rPr lang="en-IN" sz="2200" dirty="0">
                <a:effectLst/>
                <a:latin typeface="Calibri" panose="020F0502020204030204" pitchFamily="34" charset="0"/>
              </a:rPr>
              <a:t>elationship between </a:t>
            </a:r>
            <a:r>
              <a:rPr lang="en-IN" sz="2200" dirty="0" err="1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improvement_surcharge</a:t>
            </a:r>
            <a:r>
              <a:rPr lang="en-IN" sz="2200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N" sz="2200" dirty="0">
                <a:effectLst/>
                <a:latin typeface="Calibri" panose="020F0502020204030204" pitchFamily="34" charset="0"/>
              </a:rPr>
              <a:t>&amp; </a:t>
            </a:r>
            <a:r>
              <a:rPr lang="en-IN" sz="2200" dirty="0" err="1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trip_distance</a:t>
            </a:r>
            <a:r>
              <a:rPr lang="en-IN" sz="2200" dirty="0">
                <a:solidFill>
                  <a:srgbClr val="FFFF00"/>
                </a:solidFill>
                <a:effectLst/>
                <a:latin typeface="Calibri" panose="020F0502020204030204" pitchFamily="34" charset="0"/>
              </a:rPr>
              <a:t> </a:t>
            </a:r>
            <a:endParaRPr lang="en-IN" sz="2200" dirty="0">
              <a:solidFill>
                <a:srgbClr val="FFFF00"/>
              </a:solidFill>
              <a:effectLst/>
              <a:latin typeface="SymbolMT"/>
            </a:endParaRPr>
          </a:p>
        </p:txBody>
      </p:sp>
      <p:sp>
        <p:nvSpPr>
          <p:cNvPr id="13" name="Google Shape;597;p42">
            <a:extLst>
              <a:ext uri="{FF2B5EF4-FFF2-40B4-BE49-F238E27FC236}">
                <a16:creationId xmlns:a16="http://schemas.microsoft.com/office/drawing/2014/main" id="{CCB7C73C-19B3-669E-C1C6-DF0AC9D6F609}"/>
              </a:ext>
            </a:extLst>
          </p:cNvPr>
          <p:cNvSpPr txBox="1">
            <a:spLocks/>
          </p:cNvSpPr>
          <p:nvPr/>
        </p:nvSpPr>
        <p:spPr>
          <a:xfrm>
            <a:off x="1238930" y="3784952"/>
            <a:ext cx="6450130" cy="1052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endParaRPr lang="en-IN" sz="1500" b="0" i="0" dirty="0">
              <a:solidFill>
                <a:schemeClr val="accent1"/>
              </a:solidFill>
              <a:effectLst/>
              <a:latin typeface="-apple-syste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2365F9-FCC8-9964-1226-7218BD5BE985}"/>
              </a:ext>
            </a:extLst>
          </p:cNvPr>
          <p:cNvSpPr txBox="1"/>
          <p:nvPr/>
        </p:nvSpPr>
        <p:spPr>
          <a:xfrm>
            <a:off x="1652771" y="4216899"/>
            <a:ext cx="5838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0" i="0" dirty="0" err="1">
                <a:solidFill>
                  <a:schemeClr val="accent1"/>
                </a:solidFill>
                <a:effectLst/>
                <a:latin typeface="Roboto" panose="02000000000000000000" pitchFamily="2" charset="0"/>
              </a:rPr>
              <a:t>Amost</a:t>
            </a:r>
            <a:r>
              <a:rPr lang="en-IN" b="0" i="0" dirty="0">
                <a:solidFill>
                  <a:schemeClr val="accent1"/>
                </a:solidFill>
                <a:effectLst/>
                <a:latin typeface="Roboto" panose="02000000000000000000" pitchFamily="2" charset="0"/>
              </a:rPr>
              <a:t> every trip has been assigned an </a:t>
            </a:r>
            <a:r>
              <a:rPr lang="en-IN" dirty="0" err="1">
                <a:solidFill>
                  <a:srgbClr val="FFFF00"/>
                </a:solidFill>
              </a:rPr>
              <a:t>improvement_surcharge</a:t>
            </a:r>
            <a:r>
              <a:rPr lang="en-IN" dirty="0">
                <a:solidFill>
                  <a:srgbClr val="FFFF00"/>
                </a:solidFill>
              </a:rPr>
              <a:t> </a:t>
            </a:r>
            <a:r>
              <a:rPr lang="en-IN" dirty="0">
                <a:solidFill>
                  <a:schemeClr val="accent1"/>
                </a:solidFill>
              </a:rPr>
              <a:t>of $0.3</a:t>
            </a:r>
            <a:endParaRPr lang="en-IN" b="0" i="0" dirty="0">
              <a:solidFill>
                <a:schemeClr val="accent1"/>
              </a:solidFill>
              <a:effectLst/>
              <a:latin typeface="Roboto" panose="02000000000000000000" pitchFamily="2" charset="0"/>
            </a:endParaRPr>
          </a:p>
          <a:p>
            <a:endParaRPr lang="en-US" dirty="0"/>
          </a:p>
        </p:txBody>
      </p:sp>
      <p:sp>
        <p:nvSpPr>
          <p:cNvPr id="2" name="Google Shape;614;p43">
            <a:extLst>
              <a:ext uri="{FF2B5EF4-FFF2-40B4-BE49-F238E27FC236}">
                <a16:creationId xmlns:a16="http://schemas.microsoft.com/office/drawing/2014/main" id="{F4EA8D6C-D371-C19C-BF33-6FA3995D7269}"/>
              </a:ext>
            </a:extLst>
          </p:cNvPr>
          <p:cNvSpPr txBox="1">
            <a:spLocks/>
          </p:cNvSpPr>
          <p:nvPr/>
        </p:nvSpPr>
        <p:spPr>
          <a:xfrm>
            <a:off x="1000804" y="11848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N" sz="3000">
                <a:solidFill>
                  <a:schemeClr val="tx2"/>
                </a:solidFill>
              </a:rPr>
              <a:t>Miscellaneous Analysis</a:t>
            </a:r>
            <a:endParaRPr lang="en-IN" sz="3000" dirty="0">
              <a:solidFill>
                <a:schemeClr val="tx2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56A6DB1-4F5A-9E9E-3729-15F282D8F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736" y="1358548"/>
            <a:ext cx="3664528" cy="277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046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1000804" y="11848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>
                <a:solidFill>
                  <a:schemeClr val="tx2"/>
                </a:solidFill>
              </a:rPr>
              <a:t>Miscellaneous Analysis</a:t>
            </a:r>
          </a:p>
        </p:txBody>
      </p:sp>
      <p:sp>
        <p:nvSpPr>
          <p:cNvPr id="13" name="Google Shape;597;p42">
            <a:extLst>
              <a:ext uri="{FF2B5EF4-FFF2-40B4-BE49-F238E27FC236}">
                <a16:creationId xmlns:a16="http://schemas.microsoft.com/office/drawing/2014/main" id="{CCB7C73C-19B3-669E-C1C6-DF0AC9D6F609}"/>
              </a:ext>
            </a:extLst>
          </p:cNvPr>
          <p:cNvSpPr txBox="1">
            <a:spLocks/>
          </p:cNvSpPr>
          <p:nvPr/>
        </p:nvSpPr>
        <p:spPr>
          <a:xfrm>
            <a:off x="1124629" y="4220776"/>
            <a:ext cx="6894741" cy="8723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IN" sz="1500" b="0" i="0" dirty="0">
                <a:solidFill>
                  <a:schemeClr val="accent1"/>
                </a:solidFill>
                <a:effectLst/>
                <a:latin typeface="-apple-system"/>
              </a:rPr>
              <a:t>Hence, almost all the trips were not a “store and forward trip”.  </a:t>
            </a:r>
          </a:p>
        </p:txBody>
      </p:sp>
      <p:sp>
        <p:nvSpPr>
          <p:cNvPr id="2" name="Google Shape;614;p43">
            <a:extLst>
              <a:ext uri="{FF2B5EF4-FFF2-40B4-BE49-F238E27FC236}">
                <a16:creationId xmlns:a16="http://schemas.microsoft.com/office/drawing/2014/main" id="{5FC9B211-8E9A-7710-A424-115F3E05793F}"/>
              </a:ext>
            </a:extLst>
          </p:cNvPr>
          <p:cNvSpPr txBox="1">
            <a:spLocks/>
          </p:cNvSpPr>
          <p:nvPr/>
        </p:nvSpPr>
        <p:spPr>
          <a:xfrm>
            <a:off x="514350" y="922725"/>
            <a:ext cx="7704000" cy="93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N" sz="2200" dirty="0">
                <a:latin typeface="Calibri" panose="020F0502020204030204" pitchFamily="34" charset="0"/>
              </a:rPr>
              <a:t>ii) </a:t>
            </a:r>
            <a:r>
              <a:rPr lang="en-IN" sz="2200" b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Relation between </a:t>
            </a:r>
            <a:r>
              <a:rPr lang="en-IN" sz="2200" b="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payment_type</a:t>
            </a:r>
            <a:r>
              <a:rPr lang="en-IN" sz="2200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200" b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IN" sz="2200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200" b="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store_and_fwd_flag</a:t>
            </a:r>
            <a:r>
              <a:rPr lang="en-IN" sz="2200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200" b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IN" sz="2200" b="0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RatecodeID</a:t>
            </a:r>
            <a:r>
              <a:rPr lang="en-IN" sz="2200" b="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2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IN" sz="2200" b="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200" b="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store_and_fwd_flag</a:t>
            </a:r>
            <a:r>
              <a:rPr lang="en-IN" sz="2200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IN" sz="2200" dirty="0">
              <a:solidFill>
                <a:srgbClr val="FFFF00"/>
              </a:solidFill>
              <a:latin typeface="SymbolMT"/>
            </a:endParaRP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B51D8879-ABA6-9976-B1CD-73B1DEA87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429" y="1637787"/>
            <a:ext cx="2332481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A3D6D842-FDD8-A65A-2ED2-A3D41B731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0" y="1637787"/>
            <a:ext cx="2200741" cy="245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354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1000804" y="11848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>
                <a:solidFill>
                  <a:schemeClr val="tx2"/>
                </a:solidFill>
              </a:rPr>
              <a:t>Miscellaneous Analysis</a:t>
            </a:r>
          </a:p>
        </p:txBody>
      </p:sp>
      <p:sp>
        <p:nvSpPr>
          <p:cNvPr id="13" name="Google Shape;597;p42">
            <a:extLst>
              <a:ext uri="{FF2B5EF4-FFF2-40B4-BE49-F238E27FC236}">
                <a16:creationId xmlns:a16="http://schemas.microsoft.com/office/drawing/2014/main" id="{CCB7C73C-19B3-669E-C1C6-DF0AC9D6F609}"/>
              </a:ext>
            </a:extLst>
          </p:cNvPr>
          <p:cNvSpPr txBox="1">
            <a:spLocks/>
          </p:cNvSpPr>
          <p:nvPr/>
        </p:nvSpPr>
        <p:spPr>
          <a:xfrm>
            <a:off x="1124629" y="4234080"/>
            <a:ext cx="6894741" cy="572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IN" sz="1500" b="0" i="0" dirty="0">
                <a:solidFill>
                  <a:schemeClr val="accent1"/>
                </a:solidFill>
                <a:effectLst/>
                <a:latin typeface="-apple-system"/>
              </a:rPr>
              <a:t>Hence, we can see a positive linear correlation between </a:t>
            </a:r>
            <a:r>
              <a:rPr lang="en-IN" sz="1600" i="0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tolls_</a:t>
            </a:r>
            <a:r>
              <a:rPr lang="en-IN" sz="1600" b="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amount</a:t>
            </a:r>
            <a:r>
              <a:rPr lang="en-IN" sz="1600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600" b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IN" sz="1600" b="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trip_distance</a:t>
            </a:r>
            <a:r>
              <a:rPr lang="en-IN" sz="1600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500" b="0" i="0" dirty="0">
                <a:solidFill>
                  <a:schemeClr val="accent1"/>
                </a:solidFill>
                <a:effectLst/>
                <a:latin typeface="-apple-system"/>
              </a:rPr>
              <a:t>.  </a:t>
            </a:r>
          </a:p>
        </p:txBody>
      </p:sp>
      <p:sp>
        <p:nvSpPr>
          <p:cNvPr id="2" name="Google Shape;614;p43">
            <a:extLst>
              <a:ext uri="{FF2B5EF4-FFF2-40B4-BE49-F238E27FC236}">
                <a16:creationId xmlns:a16="http://schemas.microsoft.com/office/drawing/2014/main" id="{5FC9B211-8E9A-7710-A424-115F3E05793F}"/>
              </a:ext>
            </a:extLst>
          </p:cNvPr>
          <p:cNvSpPr txBox="1">
            <a:spLocks/>
          </p:cNvSpPr>
          <p:nvPr/>
        </p:nvSpPr>
        <p:spPr>
          <a:xfrm>
            <a:off x="0" y="9227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N" sz="2200" dirty="0">
                <a:latin typeface="Calibri" panose="020F0502020204030204" pitchFamily="34" charset="0"/>
              </a:rPr>
              <a:t>iii) </a:t>
            </a:r>
            <a:r>
              <a:rPr lang="en-IN" sz="2200" b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Relation between </a:t>
            </a:r>
            <a:r>
              <a:rPr lang="en-IN" sz="2200" b="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tolls_amount</a:t>
            </a:r>
            <a:r>
              <a:rPr lang="en-IN" sz="2200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200" b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IN" sz="2200" b="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trip_distance</a:t>
            </a:r>
            <a:r>
              <a:rPr lang="en-IN" sz="2200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IN" sz="2200" dirty="0">
              <a:solidFill>
                <a:srgbClr val="FFFF00"/>
              </a:solidFill>
              <a:latin typeface="SymbolMT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6A47F46-E665-B34E-FC06-A7B1F92FB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211" y="1281653"/>
            <a:ext cx="3909232" cy="295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608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1000804" y="11848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>
                <a:solidFill>
                  <a:schemeClr val="tx2"/>
                </a:solidFill>
              </a:rPr>
              <a:t>Miscellaneous Analysis</a:t>
            </a:r>
          </a:p>
        </p:txBody>
      </p:sp>
      <p:sp>
        <p:nvSpPr>
          <p:cNvPr id="13" name="Google Shape;597;p42">
            <a:extLst>
              <a:ext uri="{FF2B5EF4-FFF2-40B4-BE49-F238E27FC236}">
                <a16:creationId xmlns:a16="http://schemas.microsoft.com/office/drawing/2014/main" id="{CCB7C73C-19B3-669E-C1C6-DF0AC9D6F609}"/>
              </a:ext>
            </a:extLst>
          </p:cNvPr>
          <p:cNvSpPr txBox="1">
            <a:spLocks/>
          </p:cNvSpPr>
          <p:nvPr/>
        </p:nvSpPr>
        <p:spPr>
          <a:xfrm>
            <a:off x="1124629" y="4234080"/>
            <a:ext cx="6894741" cy="572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IN" sz="1500" b="0" i="0" dirty="0">
                <a:solidFill>
                  <a:schemeClr val="accent1"/>
                </a:solidFill>
                <a:effectLst/>
                <a:latin typeface="-apple-system"/>
              </a:rPr>
              <a:t>Hence, we can see a positive linear correlation between </a:t>
            </a:r>
            <a:r>
              <a:rPr lang="en-IN" sz="1600" i="0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tolls_</a:t>
            </a:r>
            <a:r>
              <a:rPr lang="en-IN" sz="1600" b="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amount</a:t>
            </a:r>
            <a:r>
              <a:rPr lang="en-IN" sz="1600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600" b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IN" sz="1600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fare</a:t>
            </a:r>
            <a:r>
              <a:rPr lang="en-IN" sz="1600" b="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_</a:t>
            </a:r>
            <a:r>
              <a:rPr lang="en-IN" sz="1600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amount</a:t>
            </a:r>
            <a:r>
              <a:rPr lang="en-IN" sz="1600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500" b="0" i="0" dirty="0">
                <a:solidFill>
                  <a:schemeClr val="accent1"/>
                </a:solidFill>
                <a:effectLst/>
                <a:latin typeface="-apple-system"/>
              </a:rPr>
              <a:t>.  </a:t>
            </a:r>
          </a:p>
        </p:txBody>
      </p:sp>
      <p:sp>
        <p:nvSpPr>
          <p:cNvPr id="2" name="Google Shape;614;p43">
            <a:extLst>
              <a:ext uri="{FF2B5EF4-FFF2-40B4-BE49-F238E27FC236}">
                <a16:creationId xmlns:a16="http://schemas.microsoft.com/office/drawing/2014/main" id="{5FC9B211-8E9A-7710-A424-115F3E05793F}"/>
              </a:ext>
            </a:extLst>
          </p:cNvPr>
          <p:cNvSpPr txBox="1">
            <a:spLocks/>
          </p:cNvSpPr>
          <p:nvPr/>
        </p:nvSpPr>
        <p:spPr>
          <a:xfrm>
            <a:off x="0" y="9227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N" sz="2200" dirty="0">
                <a:latin typeface="Calibri" panose="020F0502020204030204" pitchFamily="34" charset="0"/>
              </a:rPr>
              <a:t>iv) </a:t>
            </a:r>
            <a:r>
              <a:rPr lang="en-IN" sz="2200" b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Relation between </a:t>
            </a:r>
            <a:r>
              <a:rPr lang="en-IN" sz="2200" b="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tolls_amount</a:t>
            </a:r>
            <a:r>
              <a:rPr lang="en-IN" sz="2200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200" b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IN" sz="2200" b="0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fare</a:t>
            </a:r>
            <a:r>
              <a:rPr lang="en-IN" sz="2200" b="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_</a:t>
            </a:r>
            <a:r>
              <a:rPr lang="en-IN" sz="2200" b="0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amount</a:t>
            </a:r>
            <a:r>
              <a:rPr lang="en-IN" sz="2200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IN" sz="2200" dirty="0">
              <a:solidFill>
                <a:srgbClr val="FFFF00"/>
              </a:solidFill>
              <a:latin typeface="SymbolMT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0526328-6006-9C7F-E936-A2ACBE39D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469" y="1311180"/>
            <a:ext cx="3870136" cy="292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485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1000804" y="11848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>
                <a:solidFill>
                  <a:schemeClr val="tx2"/>
                </a:solidFill>
              </a:rPr>
              <a:t>Miscellaneous Analysis</a:t>
            </a:r>
          </a:p>
        </p:txBody>
      </p:sp>
      <p:sp>
        <p:nvSpPr>
          <p:cNvPr id="13" name="Google Shape;597;p42">
            <a:extLst>
              <a:ext uri="{FF2B5EF4-FFF2-40B4-BE49-F238E27FC236}">
                <a16:creationId xmlns:a16="http://schemas.microsoft.com/office/drawing/2014/main" id="{CCB7C73C-19B3-669E-C1C6-DF0AC9D6F609}"/>
              </a:ext>
            </a:extLst>
          </p:cNvPr>
          <p:cNvSpPr txBox="1">
            <a:spLocks/>
          </p:cNvSpPr>
          <p:nvPr/>
        </p:nvSpPr>
        <p:spPr>
          <a:xfrm>
            <a:off x="1122798" y="4202084"/>
            <a:ext cx="6894741" cy="572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IN" sz="1500" b="0" i="0" dirty="0">
                <a:solidFill>
                  <a:schemeClr val="accent1"/>
                </a:solidFill>
                <a:effectLst/>
                <a:latin typeface="-apple-system"/>
              </a:rPr>
              <a:t>Hence, we can see </a:t>
            </a:r>
            <a:r>
              <a:rPr lang="en-IN" sz="1500" b="0" i="0" dirty="0">
                <a:solidFill>
                  <a:srgbClr val="FFFF00"/>
                </a:solidFill>
                <a:effectLst/>
                <a:latin typeface="-apple-system"/>
              </a:rPr>
              <a:t>VeriFone Inc. </a:t>
            </a:r>
            <a:r>
              <a:rPr lang="en-IN" sz="1500" b="0" i="0" dirty="0" err="1">
                <a:solidFill>
                  <a:schemeClr val="accent1"/>
                </a:solidFill>
                <a:effectLst/>
                <a:latin typeface="-apple-system"/>
              </a:rPr>
              <a:t>VendorID</a:t>
            </a:r>
            <a:r>
              <a:rPr lang="en-IN" sz="1500" b="0" i="0" dirty="0">
                <a:solidFill>
                  <a:schemeClr val="accent1"/>
                </a:solidFill>
                <a:effectLst/>
                <a:latin typeface="-apple-system"/>
              </a:rPr>
              <a:t> got almost double trips than </a:t>
            </a:r>
            <a:r>
              <a:rPr lang="en-IN" sz="1500" b="0" i="0" dirty="0">
                <a:solidFill>
                  <a:srgbClr val="FFFF00"/>
                </a:solidFill>
                <a:effectLst/>
                <a:latin typeface="-apple-system"/>
              </a:rPr>
              <a:t>Creative Mobile Technologies</a:t>
            </a:r>
            <a:r>
              <a:rPr lang="en-IN" sz="1500" b="0" i="0" dirty="0">
                <a:solidFill>
                  <a:schemeClr val="accent1"/>
                </a:solidFill>
                <a:effectLst/>
                <a:latin typeface="-apple-system"/>
              </a:rPr>
              <a:t> </a:t>
            </a:r>
            <a:r>
              <a:rPr lang="en-IN" sz="1500" b="0" i="0" dirty="0" err="1">
                <a:solidFill>
                  <a:schemeClr val="accent1"/>
                </a:solidFill>
                <a:effectLst/>
                <a:latin typeface="-apple-system"/>
              </a:rPr>
              <a:t>VendorID</a:t>
            </a:r>
            <a:endParaRPr lang="en-IN" sz="1500" b="0" i="0" dirty="0">
              <a:solidFill>
                <a:schemeClr val="accent1"/>
              </a:solidFill>
              <a:effectLst/>
              <a:latin typeface="-apple-system"/>
            </a:endParaRPr>
          </a:p>
        </p:txBody>
      </p:sp>
      <p:sp>
        <p:nvSpPr>
          <p:cNvPr id="2" name="Google Shape;614;p43">
            <a:extLst>
              <a:ext uri="{FF2B5EF4-FFF2-40B4-BE49-F238E27FC236}">
                <a16:creationId xmlns:a16="http://schemas.microsoft.com/office/drawing/2014/main" id="{5FC9B211-8E9A-7710-A424-115F3E05793F}"/>
              </a:ext>
            </a:extLst>
          </p:cNvPr>
          <p:cNvSpPr txBox="1">
            <a:spLocks/>
          </p:cNvSpPr>
          <p:nvPr/>
        </p:nvSpPr>
        <p:spPr>
          <a:xfrm>
            <a:off x="0" y="939338"/>
            <a:ext cx="7704000" cy="1479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N" sz="2200" dirty="0">
                <a:latin typeface="Calibri" panose="020F0502020204030204" pitchFamily="34" charset="0"/>
              </a:rPr>
              <a:t>v) </a:t>
            </a:r>
            <a:r>
              <a:rPr lang="en-IN" sz="2200" b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Relation between </a:t>
            </a:r>
            <a:r>
              <a:rPr lang="en-IN" sz="2200" b="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payment_type</a:t>
            </a:r>
            <a:r>
              <a:rPr lang="en-IN" sz="2200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200" b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r>
              <a:rPr lang="en-IN" sz="2200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200" b="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VendorID</a:t>
            </a:r>
            <a:r>
              <a:rPr lang="en-IN" sz="2200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200" b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IN" sz="2200" b="0" dirty="0" err="1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RatecodeID</a:t>
            </a:r>
            <a:r>
              <a:rPr lang="en-IN" sz="2200" b="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200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vs </a:t>
            </a:r>
            <a:r>
              <a:rPr lang="en-IN" sz="2200" b="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VendorID</a:t>
            </a:r>
            <a:endParaRPr lang="en-IN" sz="2200" b="0" dirty="0">
              <a:solidFill>
                <a:srgbClr val="FFFF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2200" b="0" dirty="0">
              <a:solidFill>
                <a:srgbClr val="FFFF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2200" dirty="0">
              <a:solidFill>
                <a:srgbClr val="FFFF00"/>
              </a:solidFill>
              <a:latin typeface="SymbolMT"/>
            </a:endParaRP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C59D28A8-D752-3CE4-BE7F-915E055C1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890" y="1730309"/>
            <a:ext cx="2218891" cy="227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>
            <a:extLst>
              <a:ext uri="{FF2B5EF4-FFF2-40B4-BE49-F238E27FC236}">
                <a16:creationId xmlns:a16="http://schemas.microsoft.com/office/drawing/2014/main" id="{354231A8-BE84-DD15-FAC4-03A03BF35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169" y="1730309"/>
            <a:ext cx="2046761" cy="22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756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1000804" y="11848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>
                <a:solidFill>
                  <a:schemeClr val="tx2"/>
                </a:solidFill>
              </a:rPr>
              <a:t>Miscellaneous Analysis</a:t>
            </a:r>
          </a:p>
        </p:txBody>
      </p:sp>
      <p:sp>
        <p:nvSpPr>
          <p:cNvPr id="13" name="Google Shape;597;p42">
            <a:extLst>
              <a:ext uri="{FF2B5EF4-FFF2-40B4-BE49-F238E27FC236}">
                <a16:creationId xmlns:a16="http://schemas.microsoft.com/office/drawing/2014/main" id="{CCB7C73C-19B3-669E-C1C6-DF0AC9D6F609}"/>
              </a:ext>
            </a:extLst>
          </p:cNvPr>
          <p:cNvSpPr txBox="1">
            <a:spLocks/>
          </p:cNvSpPr>
          <p:nvPr/>
        </p:nvSpPr>
        <p:spPr>
          <a:xfrm>
            <a:off x="1124629" y="4234080"/>
            <a:ext cx="6894741" cy="572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IN" sz="1500" b="0" i="0" dirty="0">
                <a:solidFill>
                  <a:schemeClr val="accent1"/>
                </a:solidFill>
                <a:effectLst/>
                <a:latin typeface="-apple-system"/>
              </a:rPr>
              <a:t>Hence, we can see almost all trips got </a:t>
            </a:r>
            <a:r>
              <a:rPr lang="en-IN" sz="1500" b="0" i="0" dirty="0">
                <a:solidFill>
                  <a:srgbClr val="FFFF00"/>
                </a:solidFill>
                <a:effectLst/>
                <a:latin typeface="-apple-system"/>
              </a:rPr>
              <a:t>Standard</a:t>
            </a:r>
            <a:r>
              <a:rPr lang="en-IN" sz="1500" b="0" i="0" dirty="0">
                <a:solidFill>
                  <a:schemeClr val="accent1"/>
                </a:solidFill>
                <a:effectLst/>
                <a:latin typeface="-apple-system"/>
              </a:rPr>
              <a:t> </a:t>
            </a:r>
            <a:r>
              <a:rPr lang="en-IN" sz="1500" b="0" i="0" dirty="0">
                <a:solidFill>
                  <a:srgbClr val="FFFF00"/>
                </a:solidFill>
                <a:effectLst/>
                <a:latin typeface="-apple-system"/>
              </a:rPr>
              <a:t>rate</a:t>
            </a:r>
            <a:r>
              <a:rPr lang="en-IN" sz="1500" b="0" i="0" dirty="0">
                <a:solidFill>
                  <a:schemeClr val="accent1"/>
                </a:solidFill>
                <a:effectLst/>
                <a:latin typeface="-apple-system"/>
              </a:rPr>
              <a:t> as the </a:t>
            </a:r>
            <a:r>
              <a:rPr lang="en-IN" sz="1500" b="0" i="0" dirty="0" err="1">
                <a:solidFill>
                  <a:srgbClr val="FFFF00"/>
                </a:solidFill>
                <a:effectLst/>
                <a:latin typeface="-apple-system"/>
              </a:rPr>
              <a:t>RatecodeID</a:t>
            </a:r>
            <a:r>
              <a:rPr lang="en-IN" sz="1500" b="0" i="0" dirty="0">
                <a:solidFill>
                  <a:schemeClr val="accent1"/>
                </a:solidFill>
                <a:effectLst/>
                <a:latin typeface="-apple-system"/>
              </a:rPr>
              <a:t>.  </a:t>
            </a:r>
          </a:p>
        </p:txBody>
      </p:sp>
      <p:sp>
        <p:nvSpPr>
          <p:cNvPr id="2" name="Google Shape;614;p43">
            <a:extLst>
              <a:ext uri="{FF2B5EF4-FFF2-40B4-BE49-F238E27FC236}">
                <a16:creationId xmlns:a16="http://schemas.microsoft.com/office/drawing/2014/main" id="{5FC9B211-8E9A-7710-A424-115F3E05793F}"/>
              </a:ext>
            </a:extLst>
          </p:cNvPr>
          <p:cNvSpPr txBox="1">
            <a:spLocks/>
          </p:cNvSpPr>
          <p:nvPr/>
        </p:nvSpPr>
        <p:spPr>
          <a:xfrm>
            <a:off x="0" y="9227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N" sz="2200" dirty="0">
                <a:latin typeface="Calibri" panose="020F0502020204030204" pitchFamily="34" charset="0"/>
              </a:rPr>
              <a:t>vi) </a:t>
            </a:r>
            <a:r>
              <a:rPr lang="en-IN" sz="2200" b="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RatecodeID</a:t>
            </a:r>
            <a:r>
              <a:rPr lang="en-IN" sz="2200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IN" sz="2200" dirty="0">
              <a:solidFill>
                <a:srgbClr val="FFFF00"/>
              </a:solidFill>
              <a:latin typeface="SymbolMT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3FF9DAA-B369-8509-A712-9453B3DE3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334" y="1262591"/>
            <a:ext cx="3083900" cy="2898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6827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64"/>
          <p:cNvSpPr txBox="1">
            <a:spLocks noGrp="1"/>
          </p:cNvSpPr>
          <p:nvPr>
            <p:ph type="title"/>
          </p:nvPr>
        </p:nvSpPr>
        <p:spPr>
          <a:xfrm>
            <a:off x="2226223" y="683771"/>
            <a:ext cx="5782800" cy="11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2AF861-410E-0076-8C9E-63005B46657C}"/>
              </a:ext>
            </a:extLst>
          </p:cNvPr>
          <p:cNvSpPr/>
          <p:nvPr/>
        </p:nvSpPr>
        <p:spPr>
          <a:xfrm>
            <a:off x="2817845" y="2164702"/>
            <a:ext cx="6027575" cy="260324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1109;p64">
            <a:extLst>
              <a:ext uri="{FF2B5EF4-FFF2-40B4-BE49-F238E27FC236}">
                <a16:creationId xmlns:a16="http://schemas.microsoft.com/office/drawing/2014/main" id="{6C064377-2DF3-DA41-03C0-6DF737E053E7}"/>
              </a:ext>
            </a:extLst>
          </p:cNvPr>
          <p:cNvSpPr txBox="1">
            <a:spLocks/>
          </p:cNvSpPr>
          <p:nvPr/>
        </p:nvSpPr>
        <p:spPr>
          <a:xfrm>
            <a:off x="3844212" y="2351549"/>
            <a:ext cx="4696656" cy="922706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pPr marL="0" indent="0"/>
            <a:r>
              <a:rPr lang="en-IN" sz="2300" b="1" dirty="0"/>
              <a:t>Do you have any questions?</a:t>
            </a:r>
          </a:p>
        </p:txBody>
      </p:sp>
      <p:sp>
        <p:nvSpPr>
          <p:cNvPr id="7" name="Google Shape;1110;p64">
            <a:extLst>
              <a:ext uri="{FF2B5EF4-FFF2-40B4-BE49-F238E27FC236}">
                <a16:creationId xmlns:a16="http://schemas.microsoft.com/office/drawing/2014/main" id="{6D3E9260-3DC5-B8E9-0C14-F74130255A5E}"/>
              </a:ext>
            </a:extLst>
          </p:cNvPr>
          <p:cNvSpPr txBox="1">
            <a:spLocks/>
          </p:cNvSpPr>
          <p:nvPr/>
        </p:nvSpPr>
        <p:spPr>
          <a:xfrm>
            <a:off x="4572000" y="3680899"/>
            <a:ext cx="38569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sz="1400" b="0" i="0" u="none" strike="noStrike" cap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pPr marL="0" indent="0"/>
            <a:r>
              <a:rPr lang="en-IN" sz="1600" dirty="0"/>
              <a:t>rohitmanral777@gmail.com</a:t>
            </a:r>
          </a:p>
          <a:p>
            <a:pPr marL="0" indent="0"/>
            <a:r>
              <a:rPr lang="en-IN" sz="1600" dirty="0"/>
              <a:t>0434038738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9"/>
          <p:cNvSpPr txBox="1">
            <a:spLocks noGrp="1"/>
          </p:cNvSpPr>
          <p:nvPr>
            <p:ph type="title"/>
          </p:nvPr>
        </p:nvSpPr>
        <p:spPr>
          <a:xfrm>
            <a:off x="-34492" y="839401"/>
            <a:ext cx="5166288" cy="6447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BUSINESS UNDERSTANDING</a:t>
            </a:r>
            <a:endParaRPr sz="2800" dirty="0"/>
          </a:p>
        </p:txBody>
      </p:sp>
      <p:sp>
        <p:nvSpPr>
          <p:cNvPr id="556" name="Google Shape;556;p39"/>
          <p:cNvSpPr txBox="1">
            <a:spLocks noGrp="1"/>
          </p:cNvSpPr>
          <p:nvPr>
            <p:ph type="subTitle" idx="1"/>
          </p:nvPr>
        </p:nvSpPr>
        <p:spPr>
          <a:xfrm>
            <a:off x="84799" y="1484128"/>
            <a:ext cx="4905652" cy="33116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</a:rPr>
              <a:t>Average tip received by a vendor during the day </a:t>
            </a:r>
            <a:endParaRPr lang="en-IN" sz="1800" dirty="0">
              <a:effectLst/>
              <a:latin typeface="Symbo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</a:rPr>
              <a:t>Which time of the day is the busiest? </a:t>
            </a:r>
            <a:endParaRPr lang="en-IN" sz="1800" dirty="0">
              <a:effectLst/>
              <a:latin typeface="Symbo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</a:rPr>
              <a:t>Clean the Data and fix any anomalies </a:t>
            </a:r>
            <a:endParaRPr lang="en-IN" sz="1800" dirty="0">
              <a:effectLst/>
              <a:latin typeface="Symbo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</a:rPr>
              <a:t>Classify trips based on Payment Type (not the number in the excel sheet but the actual payment type. Use metadata table for reference) </a:t>
            </a:r>
            <a:endParaRPr lang="en-IN" sz="1800" dirty="0">
              <a:effectLst/>
              <a:latin typeface="Symbo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</a:rPr>
              <a:t>Is there any relationship between congestion surcharge and trip distance? </a:t>
            </a:r>
            <a:endParaRPr lang="en-IN" sz="1800" dirty="0">
              <a:effectLst/>
              <a:latin typeface="SymbolMT"/>
            </a:endParaRPr>
          </a:p>
        </p:txBody>
      </p:sp>
      <p:pic>
        <p:nvPicPr>
          <p:cNvPr id="557" name="Google Shape;557;p39"/>
          <p:cNvPicPr preferRelativeResize="0"/>
          <p:nvPr/>
        </p:nvPicPr>
        <p:blipFill rotWithShape="1">
          <a:blip r:embed="rId3">
            <a:alphaModFix/>
          </a:blip>
          <a:srcRect l="23239" t="4839" r="18515" b="998"/>
          <a:stretch/>
        </p:blipFill>
        <p:spPr>
          <a:xfrm flipH="1">
            <a:off x="5166288" y="0"/>
            <a:ext cx="3977700" cy="51435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grpSp>
        <p:nvGrpSpPr>
          <p:cNvPr id="558" name="Google Shape;558;p39"/>
          <p:cNvGrpSpPr/>
          <p:nvPr/>
        </p:nvGrpSpPr>
        <p:grpSpPr>
          <a:xfrm rot="10800000">
            <a:off x="4572000" y="4295650"/>
            <a:ext cx="1675550" cy="847850"/>
            <a:chOff x="7236475" y="0"/>
            <a:chExt cx="1675550" cy="847850"/>
          </a:xfrm>
        </p:grpSpPr>
        <p:sp>
          <p:nvSpPr>
            <p:cNvPr id="559" name="Google Shape;559;p39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gdLst/>
              <a:ahLst/>
              <a:cxn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gdLst/>
              <a:ahLst/>
              <a:cxn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1" name="Google Shape;561;p39"/>
          <p:cNvSpPr/>
          <p:nvPr/>
        </p:nvSpPr>
        <p:spPr>
          <a:xfrm rot="10800000">
            <a:off x="6014588" y="45229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9"/>
          <p:cNvSpPr/>
          <p:nvPr/>
        </p:nvSpPr>
        <p:spPr>
          <a:xfrm rot="10800000">
            <a:off x="6014588" y="43757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9"/>
          <p:cNvSpPr/>
          <p:nvPr/>
        </p:nvSpPr>
        <p:spPr>
          <a:xfrm rot="10800000">
            <a:off x="5870613" y="45229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9"/>
          <p:cNvSpPr/>
          <p:nvPr/>
        </p:nvSpPr>
        <p:spPr>
          <a:xfrm rot="10800000">
            <a:off x="5870613" y="43757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9"/>
          <p:cNvSpPr txBox="1">
            <a:spLocks noGrp="1"/>
          </p:cNvSpPr>
          <p:nvPr>
            <p:ph type="title" idx="2"/>
          </p:nvPr>
        </p:nvSpPr>
        <p:spPr>
          <a:xfrm>
            <a:off x="84799" y="68023"/>
            <a:ext cx="4581195" cy="9560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01.</a:t>
            </a:r>
            <a:endParaRPr sz="5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C310AA-72A0-AA58-4B40-6803BA79ED00}"/>
              </a:ext>
            </a:extLst>
          </p:cNvPr>
          <p:cNvSpPr txBox="1"/>
          <p:nvPr/>
        </p:nvSpPr>
        <p:spPr>
          <a:xfrm>
            <a:off x="3455469" y="381160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9"/>
          <p:cNvSpPr txBox="1">
            <a:spLocks noGrp="1"/>
          </p:cNvSpPr>
          <p:nvPr>
            <p:ph type="title"/>
          </p:nvPr>
        </p:nvSpPr>
        <p:spPr>
          <a:xfrm>
            <a:off x="-34492" y="839401"/>
            <a:ext cx="5166288" cy="6447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DATA MINING</a:t>
            </a:r>
            <a:endParaRPr sz="2800" dirty="0"/>
          </a:p>
        </p:txBody>
      </p:sp>
      <p:sp>
        <p:nvSpPr>
          <p:cNvPr id="556" name="Google Shape;556;p39"/>
          <p:cNvSpPr txBox="1">
            <a:spLocks noGrp="1"/>
          </p:cNvSpPr>
          <p:nvPr>
            <p:ph type="subTitle" idx="1"/>
          </p:nvPr>
        </p:nvSpPr>
        <p:spPr>
          <a:xfrm>
            <a:off x="84798" y="2008262"/>
            <a:ext cx="5081489" cy="2787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400" b="0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yellow_tripdata_2021-01_raw_updated.csv</a:t>
            </a:r>
          </a:p>
          <a:p>
            <a:pPr marL="139700" indent="0"/>
            <a:endParaRPr lang="en-IN" sz="2400" b="0" dirty="0">
              <a:solidFill>
                <a:schemeClr val="accent1"/>
              </a:solidFill>
              <a:effectLst/>
              <a:latin typeface="Courier New" panose="020703090202050204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0" dirty="0" err="1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surcharge_data.json</a:t>
            </a:r>
            <a:endParaRPr lang="en-IN" sz="2400" b="0" dirty="0">
              <a:solidFill>
                <a:schemeClr val="accent1"/>
              </a:solidFill>
              <a:effectLst/>
              <a:latin typeface="Courier New" panose="020703090202050204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N" sz="1800" dirty="0">
              <a:effectLst/>
              <a:latin typeface="SymbolMT"/>
            </a:endParaRPr>
          </a:p>
        </p:txBody>
      </p:sp>
      <p:pic>
        <p:nvPicPr>
          <p:cNvPr id="557" name="Google Shape;557;p39"/>
          <p:cNvPicPr preferRelativeResize="0"/>
          <p:nvPr/>
        </p:nvPicPr>
        <p:blipFill rotWithShape="1">
          <a:blip r:embed="rId3">
            <a:alphaModFix/>
          </a:blip>
          <a:srcRect l="23239" t="4839" r="18515" b="998"/>
          <a:stretch/>
        </p:blipFill>
        <p:spPr>
          <a:xfrm flipH="1">
            <a:off x="5166288" y="0"/>
            <a:ext cx="3977700" cy="51435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grpSp>
        <p:nvGrpSpPr>
          <p:cNvPr id="558" name="Google Shape;558;p39"/>
          <p:cNvGrpSpPr/>
          <p:nvPr/>
        </p:nvGrpSpPr>
        <p:grpSpPr>
          <a:xfrm rot="10800000">
            <a:off x="4572000" y="4295650"/>
            <a:ext cx="1675550" cy="847850"/>
            <a:chOff x="7236475" y="0"/>
            <a:chExt cx="1675550" cy="847850"/>
          </a:xfrm>
        </p:grpSpPr>
        <p:sp>
          <p:nvSpPr>
            <p:cNvPr id="559" name="Google Shape;559;p39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gdLst/>
              <a:ahLst/>
              <a:cxn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gdLst/>
              <a:ahLst/>
              <a:cxn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1" name="Google Shape;561;p39"/>
          <p:cNvSpPr/>
          <p:nvPr/>
        </p:nvSpPr>
        <p:spPr>
          <a:xfrm rot="10800000">
            <a:off x="6014588" y="45229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9"/>
          <p:cNvSpPr/>
          <p:nvPr/>
        </p:nvSpPr>
        <p:spPr>
          <a:xfrm rot="10800000">
            <a:off x="6014588" y="43757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9"/>
          <p:cNvSpPr/>
          <p:nvPr/>
        </p:nvSpPr>
        <p:spPr>
          <a:xfrm rot="10800000">
            <a:off x="5870613" y="45229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9"/>
          <p:cNvSpPr/>
          <p:nvPr/>
        </p:nvSpPr>
        <p:spPr>
          <a:xfrm rot="10800000">
            <a:off x="5870613" y="43757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9"/>
          <p:cNvSpPr txBox="1">
            <a:spLocks noGrp="1"/>
          </p:cNvSpPr>
          <p:nvPr>
            <p:ph type="title" idx="2"/>
          </p:nvPr>
        </p:nvSpPr>
        <p:spPr>
          <a:xfrm>
            <a:off x="84799" y="68023"/>
            <a:ext cx="4581195" cy="9560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02.</a:t>
            </a:r>
            <a:endParaRPr sz="5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C310AA-72A0-AA58-4B40-6803BA79ED00}"/>
              </a:ext>
            </a:extLst>
          </p:cNvPr>
          <p:cNvSpPr txBox="1"/>
          <p:nvPr/>
        </p:nvSpPr>
        <p:spPr>
          <a:xfrm>
            <a:off x="3455469" y="381160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197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9"/>
          <p:cNvSpPr txBox="1">
            <a:spLocks noGrp="1"/>
          </p:cNvSpPr>
          <p:nvPr>
            <p:ph type="title"/>
          </p:nvPr>
        </p:nvSpPr>
        <p:spPr>
          <a:xfrm>
            <a:off x="-34492" y="839401"/>
            <a:ext cx="5166288" cy="6447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DATA CLEANING</a:t>
            </a:r>
            <a:endParaRPr sz="2800" dirty="0"/>
          </a:p>
        </p:txBody>
      </p:sp>
      <p:pic>
        <p:nvPicPr>
          <p:cNvPr id="557" name="Google Shape;557;p39"/>
          <p:cNvPicPr preferRelativeResize="0"/>
          <p:nvPr/>
        </p:nvPicPr>
        <p:blipFill rotWithShape="1">
          <a:blip r:embed="rId3">
            <a:alphaModFix/>
          </a:blip>
          <a:srcRect l="23239" t="4839" r="18515" b="998"/>
          <a:stretch/>
        </p:blipFill>
        <p:spPr>
          <a:xfrm flipH="1">
            <a:off x="5166288" y="0"/>
            <a:ext cx="3977700" cy="51435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grpSp>
        <p:nvGrpSpPr>
          <p:cNvPr id="558" name="Google Shape;558;p39"/>
          <p:cNvGrpSpPr/>
          <p:nvPr/>
        </p:nvGrpSpPr>
        <p:grpSpPr>
          <a:xfrm rot="10800000">
            <a:off x="4572000" y="4295650"/>
            <a:ext cx="1675550" cy="847850"/>
            <a:chOff x="7236475" y="0"/>
            <a:chExt cx="1675550" cy="847850"/>
          </a:xfrm>
        </p:grpSpPr>
        <p:sp>
          <p:nvSpPr>
            <p:cNvPr id="559" name="Google Shape;559;p39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gdLst/>
              <a:ahLst/>
              <a:cxn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gdLst/>
              <a:ahLst/>
              <a:cxn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1" name="Google Shape;561;p39"/>
          <p:cNvSpPr/>
          <p:nvPr/>
        </p:nvSpPr>
        <p:spPr>
          <a:xfrm rot="10800000">
            <a:off x="6014588" y="45229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9"/>
          <p:cNvSpPr/>
          <p:nvPr/>
        </p:nvSpPr>
        <p:spPr>
          <a:xfrm rot="10800000">
            <a:off x="6014588" y="43757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9"/>
          <p:cNvSpPr/>
          <p:nvPr/>
        </p:nvSpPr>
        <p:spPr>
          <a:xfrm rot="10800000">
            <a:off x="5870613" y="45229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9"/>
          <p:cNvSpPr/>
          <p:nvPr/>
        </p:nvSpPr>
        <p:spPr>
          <a:xfrm rot="10800000">
            <a:off x="5870613" y="4375775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9"/>
          <p:cNvSpPr txBox="1">
            <a:spLocks noGrp="1"/>
          </p:cNvSpPr>
          <p:nvPr>
            <p:ph type="title" idx="2"/>
          </p:nvPr>
        </p:nvSpPr>
        <p:spPr>
          <a:xfrm>
            <a:off x="84799" y="68023"/>
            <a:ext cx="4581195" cy="9560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03.</a:t>
            </a:r>
            <a:endParaRPr sz="5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C310AA-72A0-AA58-4B40-6803BA79ED00}"/>
              </a:ext>
            </a:extLst>
          </p:cNvPr>
          <p:cNvSpPr txBox="1"/>
          <p:nvPr/>
        </p:nvSpPr>
        <p:spPr>
          <a:xfrm>
            <a:off x="3455469" y="381160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82F790-8D49-809E-1491-462D4C411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94134"/>
            <a:ext cx="9143988" cy="254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76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623748" y="1976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/>
              <a:t>Data Description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D6C33C-6E0E-58F7-1047-73D4C428E782}"/>
              </a:ext>
            </a:extLst>
          </p:cNvPr>
          <p:cNvSpPr txBox="1"/>
          <p:nvPr/>
        </p:nvSpPr>
        <p:spPr>
          <a:xfrm>
            <a:off x="220055" y="1042523"/>
            <a:ext cx="27026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1400" b="0" dirty="0">
                <a:solidFill>
                  <a:srgbClr val="FFFF00"/>
                </a:solidFill>
                <a:effectLst/>
                <a:latin typeface="Courier New" panose="02070309020205020404" pitchFamily="49" charset="0"/>
              </a:rPr>
              <a:t>yellow_tripdata_2021-01_raw_updated.csv</a:t>
            </a:r>
          </a:p>
        </p:txBody>
      </p:sp>
      <p:sp>
        <p:nvSpPr>
          <p:cNvPr id="6" name="Google Shape;556;p39">
            <a:extLst>
              <a:ext uri="{FF2B5EF4-FFF2-40B4-BE49-F238E27FC236}">
                <a16:creationId xmlns:a16="http://schemas.microsoft.com/office/drawing/2014/main" id="{BF346C8D-22EA-F432-A655-2C010D9B8028}"/>
              </a:ext>
            </a:extLst>
          </p:cNvPr>
          <p:cNvSpPr txBox="1">
            <a:spLocks/>
          </p:cNvSpPr>
          <p:nvPr/>
        </p:nvSpPr>
        <p:spPr>
          <a:xfrm>
            <a:off x="118980" y="1575742"/>
            <a:ext cx="2513125" cy="523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accent1"/>
                </a:solidFill>
                <a:latin typeface="Courier New" panose="02070309020205020404" pitchFamily="49" charset="0"/>
              </a:rPr>
              <a:t>Rows: 1369765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accent1"/>
                </a:solidFill>
                <a:latin typeface="Courier New" panose="02070309020205020404" pitchFamily="49" charset="0"/>
              </a:rPr>
              <a:t>Columns: 16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2C6DC0-915B-D39C-4504-DD0D1FDA776B}"/>
              </a:ext>
            </a:extLst>
          </p:cNvPr>
          <p:cNvSpPr txBox="1"/>
          <p:nvPr/>
        </p:nvSpPr>
        <p:spPr>
          <a:xfrm>
            <a:off x="5460764" y="1150244"/>
            <a:ext cx="27026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1400" b="0" dirty="0" err="1">
                <a:solidFill>
                  <a:srgbClr val="FFFF00"/>
                </a:solidFill>
                <a:effectLst/>
                <a:latin typeface="Courier New" panose="02070309020205020404" pitchFamily="49" charset="0"/>
              </a:rPr>
              <a:t>surcharge_data.json</a:t>
            </a:r>
            <a:endParaRPr lang="en-IN" sz="1400" b="0" dirty="0">
              <a:solidFill>
                <a:srgbClr val="FFFF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9" name="Google Shape;556;p39">
            <a:extLst>
              <a:ext uri="{FF2B5EF4-FFF2-40B4-BE49-F238E27FC236}">
                <a16:creationId xmlns:a16="http://schemas.microsoft.com/office/drawing/2014/main" id="{18D768AF-C7DE-F411-6D64-A27CCE80C927}"/>
              </a:ext>
            </a:extLst>
          </p:cNvPr>
          <p:cNvSpPr txBox="1">
            <a:spLocks/>
          </p:cNvSpPr>
          <p:nvPr/>
        </p:nvSpPr>
        <p:spPr>
          <a:xfrm>
            <a:off x="5460764" y="1513329"/>
            <a:ext cx="2513125" cy="523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accent1"/>
                </a:solidFill>
                <a:latin typeface="Courier New" panose="02070309020205020404" pitchFamily="49" charset="0"/>
              </a:rPr>
              <a:t>Rows: 1369765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accent1"/>
                </a:solidFill>
                <a:latin typeface="Courier New" panose="02070309020205020404" pitchFamily="49" charset="0"/>
              </a:rPr>
              <a:t>Columns: 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176806-B58E-DEE5-2391-2E55E29F0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80" y="2665221"/>
            <a:ext cx="6956938" cy="15978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99F3CF-D579-757E-7DAF-F0D19B968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1282" y="2105834"/>
            <a:ext cx="4213738" cy="37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30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623748" y="1976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/>
              <a:t>Data Merge</a:t>
            </a:r>
          </a:p>
        </p:txBody>
      </p:sp>
      <p:sp>
        <p:nvSpPr>
          <p:cNvPr id="6" name="Google Shape;556;p39">
            <a:extLst>
              <a:ext uri="{FF2B5EF4-FFF2-40B4-BE49-F238E27FC236}">
                <a16:creationId xmlns:a16="http://schemas.microsoft.com/office/drawing/2014/main" id="{BF346C8D-22EA-F432-A655-2C010D9B8028}"/>
              </a:ext>
            </a:extLst>
          </p:cNvPr>
          <p:cNvSpPr txBox="1">
            <a:spLocks/>
          </p:cNvSpPr>
          <p:nvPr/>
        </p:nvSpPr>
        <p:spPr>
          <a:xfrm>
            <a:off x="1142670" y="2640650"/>
            <a:ext cx="2803351" cy="5784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accent1"/>
                </a:solidFill>
                <a:latin typeface="Courier New" panose="02070309020205020404" pitchFamily="49" charset="0"/>
              </a:rPr>
              <a:t>Rows: 1369765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accent1"/>
                </a:solidFill>
                <a:latin typeface="Courier New" panose="02070309020205020404" pitchFamily="49" charset="0"/>
              </a:rPr>
              <a:t>Columns: 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D72AC8-0D6A-E2FF-2CC4-AB2647228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339" y="1888621"/>
            <a:ext cx="3896882" cy="32548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3017D5-1409-7F30-9110-F8425C32B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1" y="934228"/>
            <a:ext cx="7772400" cy="109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24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 txBox="1">
            <a:spLocks noGrp="1"/>
          </p:cNvSpPr>
          <p:nvPr>
            <p:ph type="title"/>
          </p:nvPr>
        </p:nvSpPr>
        <p:spPr>
          <a:xfrm>
            <a:off x="623748" y="1976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/>
              <a:t>MISSING VALUES CHECK</a:t>
            </a:r>
          </a:p>
        </p:txBody>
      </p:sp>
      <p:sp>
        <p:nvSpPr>
          <p:cNvPr id="4" name="Google Shape;597;p42">
            <a:extLst>
              <a:ext uri="{FF2B5EF4-FFF2-40B4-BE49-F238E27FC236}">
                <a16:creationId xmlns:a16="http://schemas.microsoft.com/office/drawing/2014/main" id="{526B363F-BBE4-E7FD-1663-DB37F84C48BD}"/>
              </a:ext>
            </a:extLst>
          </p:cNvPr>
          <p:cNvSpPr txBox="1">
            <a:spLocks/>
          </p:cNvSpPr>
          <p:nvPr/>
        </p:nvSpPr>
        <p:spPr>
          <a:xfrm>
            <a:off x="1340505" y="4263282"/>
            <a:ext cx="6462990" cy="8886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600" dirty="0">
                <a:solidFill>
                  <a:schemeClr val="tx2"/>
                </a:solidFill>
              </a:rPr>
              <a:t>Above Heatmap shows that </a:t>
            </a:r>
            <a:r>
              <a:rPr lang="en-IN" sz="1600" dirty="0" err="1">
                <a:solidFill>
                  <a:srgbClr val="FFFF00"/>
                </a:solidFill>
              </a:rPr>
              <a:t>passenger_count</a:t>
            </a:r>
            <a:r>
              <a:rPr lang="en-IN" sz="1600" dirty="0">
                <a:solidFill>
                  <a:srgbClr val="FFFF00"/>
                </a:solidFill>
              </a:rPr>
              <a:t>, </a:t>
            </a:r>
            <a:r>
              <a:rPr lang="en-IN" sz="1600" dirty="0" err="1">
                <a:solidFill>
                  <a:srgbClr val="FFFF00"/>
                </a:solidFill>
              </a:rPr>
              <a:t>RatecodeID</a:t>
            </a:r>
            <a:r>
              <a:rPr lang="en-IN" sz="1600" dirty="0">
                <a:solidFill>
                  <a:srgbClr val="FFFF00"/>
                </a:solidFill>
              </a:rPr>
              <a:t>, </a:t>
            </a:r>
            <a:r>
              <a:rPr lang="en-IN" sz="1600" dirty="0">
                <a:solidFill>
                  <a:schemeClr val="accent1"/>
                </a:solidFill>
              </a:rPr>
              <a:t>and</a:t>
            </a:r>
            <a:r>
              <a:rPr lang="en-IN" sz="1600" dirty="0">
                <a:solidFill>
                  <a:srgbClr val="FFFF00"/>
                </a:solidFill>
              </a:rPr>
              <a:t> </a:t>
            </a:r>
            <a:r>
              <a:rPr lang="en-IN" sz="1600" dirty="0" err="1">
                <a:solidFill>
                  <a:srgbClr val="FFFF00"/>
                </a:solidFill>
              </a:rPr>
              <a:t>store_and_fwd_flag</a:t>
            </a:r>
            <a:r>
              <a:rPr lang="en-IN" sz="1600" dirty="0">
                <a:solidFill>
                  <a:srgbClr val="FFFF00"/>
                </a:solidFill>
              </a:rPr>
              <a:t> </a:t>
            </a:r>
            <a:r>
              <a:rPr lang="en-IN" sz="1600" b="0" i="0" u="none" strike="noStrike" dirty="0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got some null values.</a:t>
            </a:r>
            <a:endParaRPr lang="en-IN" sz="1600" dirty="0">
              <a:solidFill>
                <a:schemeClr val="tx2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FB27757-3811-93DC-1723-6F4E0DF23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501" y="880217"/>
            <a:ext cx="4408665" cy="323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657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6"/>
          <p:cNvSpPr/>
          <p:nvPr/>
        </p:nvSpPr>
        <p:spPr>
          <a:xfrm flipH="1">
            <a:off x="1102093" y="998703"/>
            <a:ext cx="6939813" cy="3128210"/>
          </a:xfrm>
          <a:prstGeom prst="round1Rect">
            <a:avLst>
              <a:gd name="adj" fmla="val 2634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46"/>
          <p:cNvSpPr txBox="1">
            <a:spLocks noGrp="1"/>
          </p:cNvSpPr>
          <p:nvPr>
            <p:ph type="subTitle" idx="1"/>
          </p:nvPr>
        </p:nvSpPr>
        <p:spPr>
          <a:xfrm>
            <a:off x="1350776" y="890140"/>
            <a:ext cx="5906062" cy="33453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0" i="0" u="none" strike="noStrike" dirty="0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Below there are 2 steps to deal with missing value attributes: </a:t>
            </a:r>
            <a:br>
              <a:rPr lang="en-IN" sz="2000" dirty="0">
                <a:solidFill>
                  <a:schemeClr val="tx2"/>
                </a:solidFill>
              </a:rPr>
            </a:br>
            <a:r>
              <a:rPr lang="en-IN" sz="2000" dirty="0">
                <a:solidFill>
                  <a:srgbClr val="FFFF00"/>
                </a:solidFill>
              </a:rPr>
              <a:t>Step 1</a:t>
            </a:r>
            <a:r>
              <a:rPr lang="en-IN" sz="2000" b="0" i="0" u="none" strike="noStrike" dirty="0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: Drop features with more than 30% of missing data.</a:t>
            </a:r>
            <a:br>
              <a:rPr lang="en-IN" sz="2000" dirty="0">
                <a:solidFill>
                  <a:schemeClr val="tx2"/>
                </a:solidFill>
              </a:rPr>
            </a:br>
            <a:r>
              <a:rPr lang="en-IN" sz="2000" dirty="0">
                <a:solidFill>
                  <a:srgbClr val="FFFF00"/>
                </a:solidFill>
              </a:rPr>
              <a:t>Step 2</a:t>
            </a:r>
            <a:r>
              <a:rPr lang="en-IN" sz="2000" b="0" i="0" u="none" strike="noStrike" dirty="0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: Remove or fill all the null values of a particular attribute/ column with its mean/ mode/ median.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tx2"/>
                </a:solidFill>
                <a:latin typeface="Helvetica Neue" panose="02000503000000020004" pitchFamily="2" charset="0"/>
              </a:rPr>
              <a:t>Here, we are selecting </a:t>
            </a:r>
            <a:r>
              <a:rPr lang="en-IN" sz="2000" dirty="0">
                <a:solidFill>
                  <a:srgbClr val="FFFF00"/>
                </a:solidFill>
                <a:latin typeface="Helvetica Neue" panose="02000503000000020004" pitchFamily="2" charset="0"/>
              </a:rPr>
              <a:t>Step 2 </a:t>
            </a:r>
            <a:r>
              <a:rPr lang="en-IN" sz="2000" dirty="0">
                <a:solidFill>
                  <a:schemeClr val="tx2"/>
                </a:solidFill>
                <a:latin typeface="Helvetica Neue" panose="02000503000000020004" pitchFamily="2" charset="0"/>
              </a:rPr>
              <a:t>and removing all the records that contain null (nan) values.</a:t>
            </a:r>
            <a:endParaRPr sz="2000" dirty="0">
              <a:solidFill>
                <a:schemeClr val="tx2"/>
              </a:solidFill>
            </a:endParaRPr>
          </a:p>
        </p:txBody>
      </p:sp>
      <p:sp>
        <p:nvSpPr>
          <p:cNvPr id="2" name="Google Shape;614;p43">
            <a:extLst>
              <a:ext uri="{FF2B5EF4-FFF2-40B4-BE49-F238E27FC236}">
                <a16:creationId xmlns:a16="http://schemas.microsoft.com/office/drawing/2014/main" id="{828DC620-5EBF-ECB1-FE80-8939E71C66A9}"/>
              </a:ext>
            </a:extLst>
          </p:cNvPr>
          <p:cNvSpPr txBox="1">
            <a:spLocks/>
          </p:cNvSpPr>
          <p:nvPr/>
        </p:nvSpPr>
        <p:spPr>
          <a:xfrm>
            <a:off x="556370" y="3832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ighteous"/>
              <a:buNone/>
              <a:defRPr sz="3000" b="1" i="0" u="none" strike="noStrike" cap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N" dirty="0"/>
              <a:t>FIXING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3772891872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mpany Profile by Slidesgo">
  <a:themeElements>
    <a:clrScheme name="Simple Light">
      <a:dk1>
        <a:srgbClr val="10092D"/>
      </a:dk1>
      <a:lt1>
        <a:srgbClr val="0084FF"/>
      </a:lt1>
      <a:dk2>
        <a:srgbClr val="00FFD5"/>
      </a:dk2>
      <a:lt2>
        <a:srgbClr val="FAFAFA"/>
      </a:lt2>
      <a:accent1>
        <a:srgbClr val="FAFAF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1356</TotalTime>
  <Words>671</Words>
  <Application>Microsoft Macintosh PowerPoint</Application>
  <PresentationFormat>On-screen Show (16:9)</PresentationFormat>
  <Paragraphs>80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Helvetica Neue</vt:lpstr>
      <vt:lpstr>Bebas Neue</vt:lpstr>
      <vt:lpstr>Spartan</vt:lpstr>
      <vt:lpstr>-apple-system</vt:lpstr>
      <vt:lpstr>Calibri</vt:lpstr>
      <vt:lpstr>Arial</vt:lpstr>
      <vt:lpstr>Courier New</vt:lpstr>
      <vt:lpstr>SymbolMT</vt:lpstr>
      <vt:lpstr>Righteous</vt:lpstr>
      <vt:lpstr>Roboto</vt:lpstr>
      <vt:lpstr>Data Science Company Profile by Slidesgo</vt:lpstr>
      <vt:lpstr>TaxiCab  Data Analysis</vt:lpstr>
      <vt:lpstr>PROJECT CONTENT</vt:lpstr>
      <vt:lpstr>BUSINESS UNDERSTANDING</vt:lpstr>
      <vt:lpstr>DATA MINING</vt:lpstr>
      <vt:lpstr>DATA CLEANING</vt:lpstr>
      <vt:lpstr>Data Description</vt:lpstr>
      <vt:lpstr>Data Merge</vt:lpstr>
      <vt:lpstr>MISSING VALUES CHECK</vt:lpstr>
      <vt:lpstr>PowerPoint Presentation</vt:lpstr>
      <vt:lpstr>FIXING MISSING VALUES</vt:lpstr>
      <vt:lpstr>FIXING WRONG FORMATTED VALUES</vt:lpstr>
      <vt:lpstr>SPLITTING DATETIME COLUMNS</vt:lpstr>
      <vt:lpstr>CONVERTING NUMERICAL CATEGORICAL VARIABLES TO STRING</vt:lpstr>
      <vt:lpstr>REMOVING ANOMALIES/ OUTLIERS</vt:lpstr>
      <vt:lpstr>REMOVING ANOMALIES/ OUTLIERS</vt:lpstr>
      <vt:lpstr>OUTLIERS REMOVAL</vt:lpstr>
      <vt:lpstr>DATA ANALYSIS</vt:lpstr>
      <vt:lpstr>Average tip received by a vendor during the day</vt:lpstr>
      <vt:lpstr>Which time of the day is the busiest</vt:lpstr>
      <vt:lpstr>Classify trips based on Payment Type </vt:lpstr>
      <vt:lpstr>Relationship between congestion surcharge &amp; trip distance </vt:lpstr>
      <vt:lpstr>i) Relationship between improvement_surcharge &amp; trip_distance </vt:lpstr>
      <vt:lpstr>Miscellaneous Analysis</vt:lpstr>
      <vt:lpstr>Miscellaneous Analysis</vt:lpstr>
      <vt:lpstr>Miscellaneous Analysis</vt:lpstr>
      <vt:lpstr>Miscellaneous Analysis</vt:lpstr>
      <vt:lpstr>Miscellaneous Analysis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LOAN PREDICTION MACHNINE LEARNING</dc:title>
  <cp:lastModifiedBy>rohitmanral777@gmail.com</cp:lastModifiedBy>
  <cp:revision>40</cp:revision>
  <dcterms:modified xsi:type="dcterms:W3CDTF">2023-04-25T17:32:44Z</dcterms:modified>
</cp:coreProperties>
</file>